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vnd.openxmlformats-officedocument.oleObject" Extension="bin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ms-office.chartcolorstyle+xml" PartName="/ppt/charts/colors21.xml"/>
  <Override ContentType="application/vnd.ms-office.chartcolorstyle+xml" PartName="/ppt/charts/colors6.xml"/>
  <Override ContentType="application/vnd.ms-office.chartcolorstyle+xml" PartName="/ppt/charts/colors4.xml"/>
  <Override ContentType="application/vnd.ms-office.chartcolorstyle+xml" PartName="/ppt/charts/colors1.xml"/>
  <Override ContentType="application/vnd.ms-office.chartcolorstyle+xml" PartName="/ppt/charts/colors17.xml"/>
  <Override ContentType="application/vnd.ms-office.chartcolorstyle+xml" PartName="/ppt/charts/colors8.xml"/>
  <Override ContentType="application/vnd.ms-office.chartcolorstyle+xml" PartName="/ppt/charts/colors11.xml"/>
  <Override ContentType="application/vnd.ms-office.chartcolorstyle+xml" PartName="/ppt/charts/colors15.xml"/>
  <Override ContentType="application/vnd.ms-office.chartcolorstyle+xml" PartName="/ppt/charts/colors13.xml"/>
  <Override ContentType="application/vnd.ms-office.chartcolorstyle+xml" PartName="/ppt/charts/colors14.xml"/>
  <Override ContentType="application/vnd.ms-office.chartcolorstyle+xml" PartName="/ppt/charts/colors5.xml"/>
  <Override ContentType="application/vnd.ms-office.chartcolorstyle+xml" PartName="/ppt/charts/colors19.xml"/>
  <Override ContentType="application/vnd.ms-office.chartcolorstyle+xml" PartName="/ppt/charts/colors22.xml"/>
  <Override ContentType="application/vnd.ms-office.chartcolorstyle+xml" PartName="/ppt/charts/colors20.xml"/>
  <Override ContentType="application/vnd.ms-office.chartcolorstyle+xml" PartName="/ppt/charts/colors2.xml"/>
  <Override ContentType="application/vnd.ms-office.chartcolorstyle+xml" PartName="/ppt/charts/colors3.xml"/>
  <Override ContentType="application/vnd.ms-office.chartcolorstyle+xml" PartName="/ppt/charts/colors16.xml"/>
  <Override ContentType="application/vnd.ms-office.chartcolorstyle+xml" PartName="/ppt/charts/colors18.xml"/>
  <Override ContentType="application/vnd.ms-office.chartcolorstyle+xml" PartName="/ppt/charts/colors23.xml"/>
  <Override ContentType="application/vnd.ms-office.chartcolorstyle+xml" PartName="/ppt/charts/colors7.xml"/>
  <Override ContentType="application/vnd.ms-office.chartcolorstyle+xml" PartName="/ppt/charts/colors10.xml"/>
  <Override ContentType="application/vnd.ms-office.chartcolorstyle+xml" PartName="/ppt/charts/colors9.xml"/>
  <Override ContentType="application/vnd.ms-office.chartcolorstyle+xml" PartName="/ppt/charts/colors12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drawingml.chart+xml" PartName="/ppt/charts/chart19.xml"/>
  <Override ContentType="application/vnd.openxmlformats-officedocument.drawingml.chart+xml" PartName="/ppt/charts/chart20.xml"/>
  <Override ContentType="application/vnd.openxmlformats-officedocument.drawingml.chart+xml" PartName="/ppt/charts/chart9.xml"/>
  <Override ContentType="application/vnd.openxmlformats-officedocument.drawingml.chart+xml" PartName="/ppt/charts/chart2.xml"/>
  <Override ContentType="application/vnd.openxmlformats-officedocument.drawingml.chart+xml" PartName="/ppt/charts/chart7.xml"/>
  <Override ContentType="application/vnd.openxmlformats-officedocument.drawingml.chart+xml" PartName="/ppt/charts/chart4.xml"/>
  <Override ContentType="application/vnd.openxmlformats-officedocument.drawingml.chart+xml" PartName="/ppt/charts/chart6.xml"/>
  <Override ContentType="application/vnd.openxmlformats-officedocument.drawingml.chart+xml" PartName="/ppt/charts/chart16.xml"/>
  <Override ContentType="application/vnd.openxmlformats-officedocument.drawingml.chart+xml" PartName="/ppt/charts/chart1.xml"/>
  <Override ContentType="application/vnd.openxmlformats-officedocument.drawingml.chart+xml" PartName="/ppt/charts/chart10.xml"/>
  <Override ContentType="application/vnd.openxmlformats-officedocument.drawingml.chart+xml" PartName="/ppt/charts/chart23.xml"/>
  <Override ContentType="application/vnd.openxmlformats-officedocument.drawingml.chart+xml" PartName="/ppt/charts/chart12.xml"/>
  <Override ContentType="application/vnd.openxmlformats-officedocument.drawingml.chart+xml" PartName="/ppt/charts/chart14.xml"/>
  <Override ContentType="application/vnd.openxmlformats-officedocument.drawingml.chart+xml" PartName="/ppt/charts/chart3.xml"/>
  <Override ContentType="application/vnd.openxmlformats-officedocument.drawingml.chart+xml" PartName="/ppt/charts/chart8.xml"/>
  <Override ContentType="application/vnd.openxmlformats-officedocument.drawingml.chart+xml" PartName="/ppt/charts/chart18.xml"/>
  <Override ContentType="application/vnd.openxmlformats-officedocument.drawingml.chart+xml" PartName="/ppt/charts/chart21.xml"/>
  <Override ContentType="application/vnd.openxmlformats-officedocument.drawingml.chart+xml" PartName="/ppt/charts/chart5.xml"/>
  <Override ContentType="application/vnd.openxmlformats-officedocument.drawingml.chart+xml" PartName="/ppt/charts/chart11.xml"/>
  <Override ContentType="application/vnd.openxmlformats-officedocument.drawingml.chart+xml" PartName="/ppt/charts/chart22.xml"/>
  <Override ContentType="application/vnd.openxmlformats-officedocument.drawingml.chart+xml" PartName="/ppt/charts/chart17.xml"/>
  <Override ContentType="application/vnd.openxmlformats-officedocument.drawingml.chart+xml" PartName="/ppt/charts/chart15.xml"/>
  <Override ContentType="application/vnd.openxmlformats-officedocument.drawingml.chart+xml" PartName="/ppt/charts/chart13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themeOverride+xml" PartName="/ppt/theme/themeOverride2.xml"/>
  <Override ContentType="application/vnd.openxmlformats-officedocument.themeOverride+xml" PartName="/ppt/theme/themeOverride1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drawingml.chartshapes+xml" PartName="/ppt/drawings/drawing2.xml"/>
  <Override ContentType="application/vnd.openxmlformats-officedocument.drawingml.chartshapes+xml" PartName="/ppt/drawings/drawing1.xml"/>
  <Override ContentType="application/vnd.openxmlformats-officedocument.drawingml.chartshapes+xml" PartName="/ppt/drawings/drawing3.xml"/>
  <Override ContentType="application/vnd.ms-office.chartstyle+xml" PartName="/ppt/charts/style3.xml"/>
  <Override ContentType="application/vnd.ms-office.chartstyle+xml" PartName="/ppt/charts/style19.xml"/>
  <Override ContentType="application/vnd.ms-office.chartstyle+xml" PartName="/ppt/charts/style5.xml"/>
  <Override ContentType="application/vnd.ms-office.chartstyle+xml" PartName="/ppt/charts/style22.xml"/>
  <Override ContentType="application/vnd.ms-office.chartstyle+xml" PartName="/ppt/charts/style8.xml"/>
  <Override ContentType="application/vnd.ms-office.chartstyle+xml" PartName="/ppt/charts/style20.xml"/>
  <Override ContentType="application/vnd.ms-office.chartstyle+xml" PartName="/ppt/charts/style1.xml"/>
  <Override ContentType="application/vnd.ms-office.chartstyle+xml" PartName="/ppt/charts/style12.xml"/>
  <Override ContentType="application/vnd.ms-office.chartstyle+xml" PartName="/ppt/charts/style18.xml"/>
  <Override ContentType="application/vnd.ms-office.chartstyle+xml" PartName="/ppt/charts/style23.xml"/>
  <Override ContentType="application/vnd.ms-office.chartstyle+xml" PartName="/ppt/charts/style16.xml"/>
  <Override ContentType="application/vnd.ms-office.chartstyle+xml" PartName="/ppt/charts/style14.xml"/>
  <Override ContentType="application/vnd.ms-office.chartstyle+xml" PartName="/ppt/charts/style9.xml"/>
  <Override ContentType="application/vnd.ms-office.chartstyle+xml" PartName="/ppt/charts/style21.xml"/>
  <Override ContentType="application/vnd.ms-office.chartstyle+xml" PartName="/ppt/charts/style4.xml"/>
  <Override ContentType="application/vnd.ms-office.chartstyle+xml" PartName="/ppt/charts/style10.xml"/>
  <Override ContentType="application/vnd.ms-office.chartstyle+xml" PartName="/ppt/charts/style7.xml"/>
  <Override ContentType="application/vnd.ms-office.chartstyle+xml" PartName="/ppt/charts/style17.xml"/>
  <Override ContentType="application/vnd.ms-office.chartstyle+xml" PartName="/ppt/charts/style6.xml"/>
  <Override ContentType="application/vnd.ms-office.chartstyle+xml" PartName="/ppt/charts/style11.xml"/>
  <Override ContentType="application/vnd.ms-office.chartstyle+xml" PartName="/ppt/charts/style2.xml"/>
  <Override ContentType="application/vnd.ms-office.chartstyle+xml" PartName="/ppt/charts/style13.xml"/>
  <Override ContentType="application/vnd.ms-office.chartstyle+xml" PartName="/ppt/charts/style15.xml"/>
  <Override ContentType="application/vnd.openxmlformats-officedocument.presentationml.presProps+xml" PartName="/ppt/pres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6858000" cx="12192000"/>
  <p:notesSz cx="6797675" cy="9928225"/>
  <p:embeddedFontLst>
    <p:embeddedFont>
      <p:font typeface="Lato"/>
      <p:regular r:id="rId26"/>
      <p:bold r:id="rId27"/>
      <p:italic r:id="rId28"/>
      <p:boldItalic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30" roundtripDataSignature="AMtx7mgw7cbR9anIEcenA7aCy/CvRYOs4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5456BD0-7438-4FB3-AAF0-EBAD44B88857}">
  <a:tblStyle styleId="{D5456BD0-7438-4FB3-AAF0-EBAD44B88857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fill>
          <a:solidFill>
            <a:srgbClr val="CDD4E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CDD4EA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Lato-regular.fntdata"/><Relationship Id="rId25" Type="http://schemas.openxmlformats.org/officeDocument/2006/relationships/slide" Target="slides/slide20.xml"/><Relationship Id="rId28" Type="http://schemas.openxmlformats.org/officeDocument/2006/relationships/font" Target="fonts/Lato-italic.fntdata"/><Relationship Id="rId27" Type="http://schemas.openxmlformats.org/officeDocument/2006/relationships/font" Target="fonts/Lat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Lato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charts/_rels/chart1.xml.rels><?xml version="1.0" encoding="UTF-8" standalone="yes"?>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oleObject" Target="file:///D:\WASH%20Sector%20Google%20Drive\WASH%20Sector%20CXB%20Drive\5.%20Assessment%20&amp;%20Reporting\5%20MSNA\2024%20ISNA\Preleminary%20Findings\ISCG_ISNA_HH_2024_Analysis_v2.xlsx" TargetMode="External"/></Relationships>
</file>

<file path=ppt/charts/_rels/chart10.xml.rels><?xml version="1.0" encoding="UTF-8" standalone="yes"?><Relationships xmlns="http://schemas.openxmlformats.org/package/2006/relationships"><Relationship Id="rId1" Type="http://schemas.microsoft.com/office/2011/relationships/chartStyle" Target="style10.xml"/><Relationship Id="rId2" Type="http://schemas.microsoft.com/office/2011/relationships/chartColorStyle" Target="colors10.xml"/><Relationship Id="rId3" Type="http://schemas.openxmlformats.org/officeDocument/2006/relationships/oleObject" Target="file:///D:\WASH%20Sector%20Google%20Drive\WASH%20Sector%20CXB%20Drive\5.%20Assessment%20&amp;%20Reporting\5%20MSNA\2024%20ISNA\Preleminary%20Findings\ISCG_ISNA_HH_2024_Analysis_v2.xlsx" TargetMode="External"/></Relationships>
</file>

<file path=ppt/charts/_rels/chart11.xml.rels><?xml version="1.0" encoding="UTF-8" standalone="yes"?><Relationships xmlns="http://schemas.openxmlformats.org/package/2006/relationships"><Relationship Id="rId1" Type="http://schemas.microsoft.com/office/2011/relationships/chartStyle" Target="style11.xml"/><Relationship Id="rId2" Type="http://schemas.microsoft.com/office/2011/relationships/chartColorStyle" Target="colors11.xml"/><Relationship Id="rId3" Type="http://schemas.openxmlformats.org/officeDocument/2006/relationships/oleObject" Target="file:///D:\WASH%20Sector%20Google%20Drive\WASH%20Sector%20CXB%20Drive\5.%20Assessment%20&amp;%20Reporting\5%20MSNA\2024%20ISNA\Preleminary%20Findings\ISCG_ISNA_HH_2024_Analysis_v2.xlsx" TargetMode="External"/></Relationships>
</file>

<file path=ppt/charts/_rels/chart12.xml.rels><?xml version="1.0" encoding="UTF-8" standalone="yes"?><Relationships xmlns="http://schemas.openxmlformats.org/package/2006/relationships"><Relationship Id="rId1" Type="http://schemas.microsoft.com/office/2011/relationships/chartStyle" Target="style12.xml"/><Relationship Id="rId2" Type="http://schemas.microsoft.com/office/2011/relationships/chartColorStyle" Target="colors12.xml"/><Relationship Id="rId3" Type="http://schemas.openxmlformats.org/officeDocument/2006/relationships/oleObject" Target="file:///D:\WASH%20Sector%20Google%20Drive\WASH%20Sector%20CXB%20Drive\5.%20Assessment%20&amp;%20Reporting\5%20MSNA\2024%20ISNA\Preleminary%20Findings\ISCG_ISNA_HH_2024_Analysis_v2.xlsx" TargetMode="External"/></Relationships>
</file>

<file path=ppt/charts/_rels/chart13.xml.rels><?xml version="1.0" encoding="UTF-8" standalone="yes"?><Relationships xmlns="http://schemas.openxmlformats.org/package/2006/relationships"><Relationship Id="rId1" Type="http://schemas.microsoft.com/office/2011/relationships/chartStyle" Target="style13.xml"/><Relationship Id="rId2" Type="http://schemas.microsoft.com/office/2011/relationships/chartColorStyle" Target="colors13.xml"/><Relationship Id="rId3" Type="http://schemas.openxmlformats.org/officeDocument/2006/relationships/oleObject" Target="file:///C:\Users\user\Downloads\ISCG_ISNA_HH_2024_Results_for%20Sectors%20(3).xlsx" TargetMode="External"/></Relationships>
</file>

<file path=ppt/charts/_rels/chart14.xml.rels><?xml version="1.0" encoding="UTF-8" standalone="yes"?><Relationships xmlns="http://schemas.openxmlformats.org/package/2006/relationships"><Relationship Id="rId1" Type="http://schemas.microsoft.com/office/2011/relationships/chartStyle" Target="style14.xml"/><Relationship Id="rId2" Type="http://schemas.microsoft.com/office/2011/relationships/chartColorStyle" Target="colors14.xml"/><Relationship Id="rId3" Type="http://schemas.openxmlformats.org/officeDocument/2006/relationships/oleObject" Target="file:///D:\WASH%20Sector%20Google%20Drive\WASH%20Sector%20CXB%20Drive\5.%20Assessment%20&amp;%20Reporting\5%20MSNA\2024%20ISNA\Preleminary%20Findings\ISCG_ISNA_HH_2024_Analysis_v2.xlsx" TargetMode="External"/></Relationships>
</file>

<file path=ppt/charts/_rels/chart15.xml.rels><?xml version="1.0" encoding="UTF-8" standalone="yes"?><Relationships xmlns="http://schemas.openxmlformats.org/package/2006/relationships"><Relationship Id="rId1" Type="http://schemas.microsoft.com/office/2011/relationships/chartStyle" Target="style15.xml"/><Relationship Id="rId2" Type="http://schemas.microsoft.com/office/2011/relationships/chartColorStyle" Target="colors15.xml"/><Relationship Id="rId3" Type="http://schemas.openxmlformats.org/officeDocument/2006/relationships/oleObject" Target="file:///D:\WASH%20Sector%20Google%20Drive\WASH%20Sector%20CXB%20Drive\5.%20Assessment%20&amp;%20Reporting\5%20MSNA\2024%20ISNA\Preleminary%20Findings\ISCG_ISNA_HH_2024_Analysis_v2.xlsx" TargetMode="External"/></Relationships>
</file>

<file path=ppt/charts/_rels/chart16.xml.rels><?xml version="1.0" encoding="UTF-8" standalone="yes"?><Relationships xmlns="http://schemas.openxmlformats.org/package/2006/relationships"><Relationship Id="rId1" Type="http://schemas.microsoft.com/office/2011/relationships/chartStyle" Target="style16.xml"/><Relationship Id="rId2" Type="http://schemas.microsoft.com/office/2011/relationships/chartColorStyle" Target="colors16.xml"/><Relationship Id="rId3" Type="http://schemas.openxmlformats.org/officeDocument/2006/relationships/oleObject" Target="file:///D:\WASH%20Sector%20Google%20Drive\WASH%20Sector%20CXB%20Drive\5.%20Assessment%20&amp;%20Reporting\5%20MSNA\2024%20ISNA\Preleminary%20Findings\ISCG_ISNA_HH_2024_Analysis_v2.xlsx" TargetMode="External"/></Relationships>
</file>

<file path=ppt/charts/_rels/chart17.xml.rels><?xml version="1.0" encoding="UTF-8" standalone="yes"?><Relationships xmlns="http://schemas.openxmlformats.org/package/2006/relationships"><Relationship Id="rId1" Type="http://schemas.microsoft.com/office/2011/relationships/chartStyle" Target="style17.xml"/><Relationship Id="rId2" Type="http://schemas.microsoft.com/office/2011/relationships/chartColorStyle" Target="colors17.xml"/><Relationship Id="rId3" Type="http://schemas.openxmlformats.org/officeDocument/2006/relationships/oleObject" Target="file:///C:\Users\user\Downloads\Analysis%20of%2010.21%20&amp;%2010.23%20ISNA-30%20SEP%202024.xlsx" TargetMode="External"/></Relationships>
</file>

<file path=ppt/charts/_rels/chart18.xml.rels><?xml version="1.0" encoding="UTF-8" standalone="yes"?><Relationships xmlns="http://schemas.openxmlformats.org/package/2006/relationships"><Relationship Id="rId1" Type="http://schemas.microsoft.com/office/2011/relationships/chartStyle" Target="style18.xml"/><Relationship Id="rId2" Type="http://schemas.microsoft.com/office/2011/relationships/chartColorStyle" Target="colors18.xml"/><Relationship Id="rId3" Type="http://schemas.openxmlformats.org/officeDocument/2006/relationships/oleObject" Target="file:///C:\Users\user\Downloads\Analysis%20of%2010.21%20&amp;%2010.23%20ISNA-30%20SEP%202024.xlsx" TargetMode="External"/></Relationships>
</file>

<file path=ppt/charts/_rels/chart19.xml.rels><?xml version="1.0" encoding="UTF-8" standalone="yes"?><Relationships xmlns="http://schemas.openxmlformats.org/package/2006/relationships"><Relationship Id="rId1" Type="http://schemas.microsoft.com/office/2011/relationships/chartStyle" Target="style19.xml"/><Relationship Id="rId2" Type="http://schemas.microsoft.com/office/2011/relationships/chartColorStyle" Target="colors19.xml"/><Relationship Id="rId3" Type="http://schemas.openxmlformats.org/officeDocument/2006/relationships/themeOverride" Target="../theme/themeOverride1.xml"/><Relationship Id="rId4" Type="http://schemas.openxmlformats.org/officeDocument/2006/relationships/oleObject" Target="../embeddings/oleObject1.bin"/></Relationships>
</file>

<file path=ppt/charts/_rels/chart2.xml.rels><?xml version="1.0" encoding="UTF-8" standalone="yes"?>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oleObject" Target="file:///D:\WASH%20Sector%20Google%20Drive\WASH%20Sector%20CXB%20Drive\5.%20Assessment%20&amp;%20Reporting\5%20MSNA\2024%20ISNA\Preleminary%20Findings\ISCG_ISNA_HH_2024_Analysis_v2.xlsx" TargetMode="External"/></Relationships>
</file>

<file path=ppt/charts/_rels/chart20.xml.rels><?xml version="1.0" encoding="UTF-8" standalone="yes"?><Relationships xmlns="http://schemas.openxmlformats.org/package/2006/relationships"><Relationship Id="rId1" Type="http://schemas.microsoft.com/office/2011/relationships/chartStyle" Target="style20.xml"/><Relationship Id="rId2" Type="http://schemas.microsoft.com/office/2011/relationships/chartColorStyle" Target="colors20.xml"/><Relationship Id="rId3" Type="http://schemas.openxmlformats.org/officeDocument/2006/relationships/themeOverride" Target="../theme/themeOverride2.xml"/><Relationship Id="rId4" Type="http://schemas.openxmlformats.org/officeDocument/2006/relationships/oleObject" Target="../embeddings/oleObject2.bin"/></Relationships>
</file>

<file path=ppt/charts/_rels/chart21.xml.rels><?xml version="1.0" encoding="UTF-8" standalone="yes"?><Relationships xmlns="http://schemas.openxmlformats.org/package/2006/relationships"><Relationship Id="rId1" Type="http://schemas.microsoft.com/office/2011/relationships/chartStyle" Target="style21.xml"/><Relationship Id="rId2" Type="http://schemas.microsoft.com/office/2011/relationships/chartColorStyle" Target="colors21.xml"/><Relationship Id="rId3" Type="http://schemas.openxmlformats.org/officeDocument/2006/relationships/oleObject" Target="https://unhcr365-my.sharepoint.com/personal/rahmamiz_unhcr_org/Documents/01_LSDS/ISNA/Draft%20Analysis_ISNA.xlsx" TargetMode="External"/><Relationship Id="rId4" Type="http://schemas.openxmlformats.org/officeDocument/2006/relationships/chartUserShapes" Target="../drawings/drawing1.xml"/></Relationships>
</file>

<file path=ppt/charts/_rels/chart22.xml.rels><?xml version="1.0" encoding="UTF-8" standalone="yes"?><Relationships xmlns="http://schemas.openxmlformats.org/package/2006/relationships"><Relationship Id="rId1" Type="http://schemas.microsoft.com/office/2011/relationships/chartStyle" Target="style22.xml"/><Relationship Id="rId2" Type="http://schemas.microsoft.com/office/2011/relationships/chartColorStyle" Target="colors22.xml"/><Relationship Id="rId3" Type="http://schemas.openxmlformats.org/officeDocument/2006/relationships/oleObject" Target="https://unhcr365-my.sharepoint.com/personal/rahmamiz_unhcr_org/Documents/01_LSDS/ISNA/Draft%20Analysis_ISNA.xlsx" TargetMode="External"/><Relationship Id="rId4" Type="http://schemas.openxmlformats.org/officeDocument/2006/relationships/chartUserShapes" Target="../drawings/drawing2.xml"/></Relationships>
</file>

<file path=ppt/charts/_rels/chart23.xml.rels><?xml version="1.0" encoding="UTF-8" standalone="yes"?><Relationships xmlns="http://schemas.openxmlformats.org/package/2006/relationships"><Relationship Id="rId1" Type="http://schemas.microsoft.com/office/2011/relationships/chartStyle" Target="style23.xml"/><Relationship Id="rId2" Type="http://schemas.microsoft.com/office/2011/relationships/chartColorStyle" Target="colors23.xml"/><Relationship Id="rId3" Type="http://schemas.openxmlformats.org/officeDocument/2006/relationships/oleObject" Target="https://unhcr365-my.sharepoint.com/personal/rahmamiz_unhcr_org/Documents/01_LSDS/ISNA/Draft%20Analysis_ISNA.xlsx" TargetMode="External"/><Relationship Id="rId4" Type="http://schemas.openxmlformats.org/officeDocument/2006/relationships/chartUserShapes" Target="../drawings/drawing3.xml"/></Relationships>
</file>

<file path=ppt/charts/_rels/chart3.xml.rels><?xml version="1.0" encoding="UTF-8" standalone="yes"?><Relationships xmlns="http://schemas.openxmlformats.org/package/2006/relationships"><Relationship Id="rId1" Type="http://schemas.microsoft.com/office/2011/relationships/chartStyle" Target="style3.xml"/><Relationship Id="rId2" Type="http://schemas.microsoft.com/office/2011/relationships/chartColorStyle" Target="colors3.xml"/><Relationship Id="rId3" Type="http://schemas.openxmlformats.org/officeDocument/2006/relationships/oleObject" Target="file:///D:\WASH%20Sector%20Google%20Drive\WASH%20Sector%20CXB%20Drive\5.%20Assessment%20&amp;%20Reporting\5%20MSNA\2024%20ISNA\Preleminary%20Findings\ISCG_ISNA_HH_2024_Analysis_v2.xlsx" TargetMode="External"/></Relationships>
</file>

<file path=ppt/charts/_rels/chart4.xml.rels><?xml version="1.0" encoding="UTF-8" standalone="yes"?><Relationships xmlns="http://schemas.openxmlformats.org/package/2006/relationships"><Relationship Id="rId1" Type="http://schemas.microsoft.com/office/2011/relationships/chartStyle" Target="style4.xml"/><Relationship Id="rId2" Type="http://schemas.microsoft.com/office/2011/relationships/chartColorStyle" Target="colors4.xml"/><Relationship Id="rId3" Type="http://schemas.openxmlformats.org/officeDocument/2006/relationships/oleObject" Target="file:///D:\WASH%20Sector%20Google%20Drive\WASH%20Sector%20CXB%20Drive\5.%20Assessment%20&amp;%20Reporting\5%20MSNA\2024%20ISNA\Preleminary%20Findings\ISCG_ISNA_HH_2024_Analysis_v2.xlsx" TargetMode="External"/></Relationships>
</file>

<file path=ppt/charts/_rels/chart5.xml.rels><?xml version="1.0" encoding="UTF-8" standalone="yes"?><Relationships xmlns="http://schemas.openxmlformats.org/package/2006/relationships"><Relationship Id="rId1" Type="http://schemas.microsoft.com/office/2011/relationships/chartStyle" Target="style5.xml"/><Relationship Id="rId2" Type="http://schemas.microsoft.com/office/2011/relationships/chartColorStyle" Target="colors5.xml"/><Relationship Id="rId3" Type="http://schemas.openxmlformats.org/officeDocument/2006/relationships/oleObject" Target="file:///D:\WASH%20Sector%20Google%20Drive\WASH%20Sector%20CXB%20Drive\5.%20Assessment%20&amp;%20Reporting\5%20MSNA\2024%20ISNA\Preleminary%20Findings\ISCG_ISNA_HH_2024_Analysis_v2.xlsx" TargetMode="External"/></Relationships>
</file>

<file path=ppt/charts/_rels/chart6.xml.rels><?xml version="1.0" encoding="UTF-8" standalone="yes"?><Relationships xmlns="http://schemas.openxmlformats.org/package/2006/relationships"><Relationship Id="rId1" Type="http://schemas.microsoft.com/office/2011/relationships/chartStyle" Target="style6.xml"/><Relationship Id="rId2" Type="http://schemas.microsoft.com/office/2011/relationships/chartColorStyle" Target="colors6.xml"/><Relationship Id="rId3" Type="http://schemas.openxmlformats.org/officeDocument/2006/relationships/oleObject" Target="file:///D:\WASH%20Sector%20Google%20Drive\WASH%20Sector%20CXB%20Drive\5.%20Assessment%20&amp;%20Reporting\5%20MSNA\2024%20ISNA\Preleminary%20Findings\ISCG_ISNA_HH_2024_Analysis_v2.xlsx" TargetMode="External"/></Relationships>
</file>

<file path=ppt/charts/_rels/chart7.xml.rels><?xml version="1.0" encoding="UTF-8" standalone="yes"?><Relationships xmlns="http://schemas.openxmlformats.org/package/2006/relationships"><Relationship Id="rId1" Type="http://schemas.microsoft.com/office/2011/relationships/chartStyle" Target="style7.xml"/><Relationship Id="rId2" Type="http://schemas.microsoft.com/office/2011/relationships/chartColorStyle" Target="colors7.xml"/><Relationship Id="rId3" Type="http://schemas.openxmlformats.org/officeDocument/2006/relationships/oleObject" Target="file:///C:\Users\user\Downloads\ISCG_ISNA_HH_2024_Results_for%20Sectors%20(3).xlsx" TargetMode="External"/></Relationships>
</file>

<file path=ppt/charts/_rels/chart8.xml.rels><?xml version="1.0" encoding="UTF-8" standalone="yes"?><Relationships xmlns="http://schemas.openxmlformats.org/package/2006/relationships"><Relationship Id="rId1" Type="http://schemas.microsoft.com/office/2011/relationships/chartStyle" Target="style8.xml"/><Relationship Id="rId2" Type="http://schemas.microsoft.com/office/2011/relationships/chartColorStyle" Target="colors8.xml"/><Relationship Id="rId3" Type="http://schemas.openxmlformats.org/officeDocument/2006/relationships/oleObject" Target="file:///D:\WASH%20Sector%20Google%20Drive\WASH%20Sector%20CXB%20Drive\5.%20Assessment%20&amp;%20Reporting\5%20MSNA\2024%20ISNA\Preleminary%20Findings\ISCG_ISNA_HH_2024_Results_for%20Sectors_September%2030_2024.xlsx" TargetMode="External"/></Relationships>
</file>

<file path=ppt/charts/_rels/chart9.xml.rels><?xml version="1.0" encoding="UTF-8" standalone="yes"?><Relationships xmlns="http://schemas.openxmlformats.org/package/2006/relationships"><Relationship Id="rId1" Type="http://schemas.microsoft.com/office/2011/relationships/chartStyle" Target="style9.xml"/><Relationship Id="rId2" Type="http://schemas.microsoft.com/office/2011/relationships/chartColorStyle" Target="colors9.xml"/><Relationship Id="rId3" Type="http://schemas.openxmlformats.org/officeDocument/2006/relationships/oleObject" Target="file:///D:\WASH%20Sector%20Google%20Drive\WASH%20Sector%20CXB%20Drive\5.%20Assessment%20&amp;%20Reporting\5%20MSNA\2024%20ISNA\Preleminary%20Findings\ISCG_ISNA_HH_2024_Analysis_v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[ISCG_ISNA_HH_2024_Analysis_v2.xlsx]WASH!PivotTable29</c:name>
    <c:fmtId val="1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% of HH using tap-stand as primary source for drinking water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2.6927505482633698E-2"/>
          <c:y val="0.13398212233190335"/>
          <c:w val="0.96321652407474545"/>
          <c:h val="0.442845092399992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WASH!$C$5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WASH!$B$6:$B$12</c:f>
              <c:strCache>
                <c:ptCount val="6"/>
                <c:pt idx="0">
                  <c:v>Public tap</c:v>
                </c:pt>
                <c:pt idx="1">
                  <c:v>Deep tubewell</c:v>
                </c:pt>
                <c:pt idx="2">
                  <c:v>Piped-water household</c:v>
                </c:pt>
                <c:pt idx="3">
                  <c:v>Shallow tubewell</c:v>
                </c:pt>
                <c:pt idx="4">
                  <c:v>Hand-pump (unknown)</c:v>
                </c:pt>
                <c:pt idx="5">
                  <c:v>Surface unsafe water</c:v>
                </c:pt>
              </c:strCache>
            </c:strRef>
          </c:cat>
          <c:val>
            <c:numRef>
              <c:f>WASH!$C$6:$C$12</c:f>
              <c:numCache>
                <c:formatCode>0%</c:formatCode>
                <c:ptCount val="6"/>
                <c:pt idx="0">
                  <c:v>0.68138528138528143</c:v>
                </c:pt>
                <c:pt idx="1">
                  <c:v>0.20115440115440114</c:v>
                </c:pt>
                <c:pt idx="2">
                  <c:v>5.1659451659451662E-2</c:v>
                </c:pt>
                <c:pt idx="3">
                  <c:v>3.4632034632034632E-2</c:v>
                </c:pt>
                <c:pt idx="4">
                  <c:v>3.0880230880230879E-2</c:v>
                </c:pt>
                <c:pt idx="5">
                  <c:v>2.886002886002886E-4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3E-412C-BB7C-29A0DD9E952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27111664"/>
        <c:axId val="527112144"/>
      </c:barChart>
      <c:catAx>
        <c:axId val="527111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112144"/>
        <c:crosses val="autoZero"/>
        <c:auto val="1"/>
        <c:lblAlgn val="ctr"/>
        <c:lblOffset val="100"/>
        <c:noMultiLvlLbl val="0"/>
      </c:catAx>
      <c:valAx>
        <c:axId val="52711214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527111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[ISCG_ISNA_HH_2024_Analysis_v2.xlsx]WASH!PivotTable43</c:name>
    <c:fmtId val="9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% of household segregating waste at household level (observation)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WASH!$BL$5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84%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544-457E-8E9C-C7A146B3386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544-457E-8E9C-C7A146B3386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544-457E-8E9C-C7A146B3386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544-457E-8E9C-C7A146B338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WASH!$BK$6:$BK$10</c:f>
              <c:strCache>
                <c:ptCount val="4"/>
                <c:pt idx="0">
                  <c:v>Yes, I have seen the 2 bins and waste is segregated</c:v>
                </c:pt>
                <c:pt idx="1">
                  <c:v>No, there is no 2 bins</c:v>
                </c:pt>
                <c:pt idx="2">
                  <c:v>Yes, I have seen the 2 bins but waste is not segregated</c:v>
                </c:pt>
                <c:pt idx="3">
                  <c:v>No, household decline to show the bins</c:v>
                </c:pt>
              </c:strCache>
            </c:strRef>
          </c:cat>
          <c:val>
            <c:numRef>
              <c:f>WASH!$BL$6:$BL$10</c:f>
              <c:numCache>
                <c:formatCode>0.00%</c:formatCode>
                <c:ptCount val="4"/>
                <c:pt idx="0">
                  <c:v>0.83867243867243868</c:v>
                </c:pt>
                <c:pt idx="1">
                  <c:v>0.11024531024531024</c:v>
                </c:pt>
                <c:pt idx="2">
                  <c:v>5.0505050505050504E-2</c:v>
                </c:pt>
                <c:pt idx="3">
                  <c:v>5.772005772005772E-4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30-4B79-822E-B6D5BC02463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47677919"/>
        <c:axId val="1347685599"/>
      </c:barChart>
      <c:catAx>
        <c:axId val="13476779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7685599"/>
        <c:crosses val="autoZero"/>
        <c:auto val="1"/>
        <c:lblAlgn val="ctr"/>
        <c:lblOffset val="100"/>
        <c:noMultiLvlLbl val="0"/>
      </c:catAx>
      <c:valAx>
        <c:axId val="1347685599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3476779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[ISCG_ISNA_HH_2024_Analysis_v2.xlsx]WASH!PivotTable44</c:name>
    <c:fmtId val="1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Frequency of waste collection from the household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WASH!$BP$5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87%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908-442D-8A3D-33F8A24C8E2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908-442D-8A3D-33F8A24C8E2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908-442D-8A3D-33F8A24C8E2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0908-442D-8A3D-33F8A24C8E2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908-442D-8A3D-33F8A24C8E2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WASH!$BO$6:$BO$11</c:f>
              <c:strCache>
                <c:ptCount val="5"/>
                <c:pt idx="0">
                  <c:v>Everyday</c:v>
                </c:pt>
                <c:pt idx="1">
                  <c:v>No one is collecting</c:v>
                </c:pt>
                <c:pt idx="2">
                  <c:v>Once in a week</c:v>
                </c:pt>
                <c:pt idx="3">
                  <c:v>Once in two days</c:v>
                </c:pt>
                <c:pt idx="4">
                  <c:v>Twice a week</c:v>
                </c:pt>
              </c:strCache>
            </c:strRef>
          </c:cat>
          <c:val>
            <c:numRef>
              <c:f>WASH!$BP$6:$BP$11</c:f>
              <c:numCache>
                <c:formatCode>0.00%</c:formatCode>
                <c:ptCount val="5"/>
                <c:pt idx="0">
                  <c:v>0.87186147186147189</c:v>
                </c:pt>
                <c:pt idx="1">
                  <c:v>3.3766233766233764E-2</c:v>
                </c:pt>
                <c:pt idx="2">
                  <c:v>1.5873015873015872E-2</c:v>
                </c:pt>
                <c:pt idx="3">
                  <c:v>6.6378066378066383E-2</c:v>
                </c:pt>
                <c:pt idx="4">
                  <c:v>1.2121212121212121E-2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13-4FAA-A040-F7EC32AD7B7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73698399"/>
        <c:axId val="473700799"/>
      </c:barChart>
      <c:catAx>
        <c:axId val="4736983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3700799"/>
        <c:crosses val="autoZero"/>
        <c:auto val="1"/>
        <c:lblAlgn val="ctr"/>
        <c:lblOffset val="100"/>
        <c:noMultiLvlLbl val="0"/>
      </c:catAx>
      <c:valAx>
        <c:axId val="473700799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4736983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HHs</a:t>
            </a:r>
            <a:r>
              <a:rPr lang="en-US" sz="1800" b="1" baseline="0"/>
              <a:t> other means to throw garbage when no one is collecting (by response)</a:t>
            </a:r>
            <a:endParaRPr lang="en-US" sz="18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WASH!$BS$15:$BS$20</c:f>
              <c:strCache>
                <c:ptCount val="6"/>
                <c:pt idx="0">
                  <c:v>Through open space</c:v>
                </c:pt>
                <c:pt idx="1">
                  <c:v>Through into the drain</c:v>
                </c:pt>
                <c:pt idx="2">
                  <c:v>Others</c:v>
                </c:pt>
                <c:pt idx="3">
                  <c:v>Communal pit/bin</c:v>
                </c:pt>
                <c:pt idx="4">
                  <c:v>Burry it</c:v>
                </c:pt>
                <c:pt idx="5">
                  <c:v>Burned</c:v>
                </c:pt>
              </c:strCache>
            </c:strRef>
          </c:cat>
          <c:val>
            <c:numRef>
              <c:f>WASH!$BU$15:$BU$20</c:f>
              <c:numCache>
                <c:formatCode>0%</c:formatCode>
                <c:ptCount val="6"/>
                <c:pt idx="0">
                  <c:v>0.39416058394160586</c:v>
                </c:pt>
                <c:pt idx="1">
                  <c:v>0.35036496350364965</c:v>
                </c:pt>
                <c:pt idx="2">
                  <c:v>1.4598540145985401E-2</c:v>
                </c:pt>
                <c:pt idx="3">
                  <c:v>0.21167883211678831</c:v>
                </c:pt>
                <c:pt idx="4">
                  <c:v>7.2992700729927005E-3</c:v>
                </c:pt>
                <c:pt idx="5">
                  <c:v>2.1897810218978103E-2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0B-4584-9E87-9E2D34CAE70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71221424"/>
        <c:axId val="1871221904"/>
      </c:barChart>
      <c:catAx>
        <c:axId val="1871221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1221904"/>
        <c:crosses val="autoZero"/>
        <c:auto val="1"/>
        <c:lblAlgn val="ctr"/>
        <c:lblOffset val="100"/>
        <c:noMultiLvlLbl val="0"/>
      </c:catAx>
      <c:valAx>
        <c:axId val="187122190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871221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[ISCG_ISNA_HH_2024_Results_for Sectors (3).xlsx]WASH!PivotTable46</c:name>
    <c:fmtId val="8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% of household sell valuable waste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WASH!$BZ$5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5229-476D-9BA0-3FCF6A9313A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92%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229-476D-9BA0-3FCF6A9313A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5229-476D-9BA0-3FCF6A9313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WASH!$BY$6:$BY$9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Don't know</c:v>
                </c:pt>
              </c:strCache>
            </c:strRef>
          </c:cat>
          <c:val>
            <c:numRef>
              <c:f>WASH!$BZ$6:$BZ$9</c:f>
              <c:numCache>
                <c:formatCode>0.00%</c:formatCode>
                <c:ptCount val="3"/>
                <c:pt idx="0">
                  <c:v>5.9558117195004805E-2</c:v>
                </c:pt>
                <c:pt idx="1">
                  <c:v>0.92987512007684914</c:v>
                </c:pt>
                <c:pt idx="2">
                  <c:v>1.0566762728146013E-2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92-4CBC-9598-BFD4187E830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78659792"/>
        <c:axId val="578642992"/>
      </c:barChart>
      <c:catAx>
        <c:axId val="578659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8642992"/>
        <c:crosses val="autoZero"/>
        <c:auto val="1"/>
        <c:lblAlgn val="ctr"/>
        <c:lblOffset val="100"/>
        <c:noMultiLvlLbl val="0"/>
      </c:catAx>
      <c:valAx>
        <c:axId val="578642992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578659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HH satisfaction with the quality of menstrual hygiene kits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en-US" sz="18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8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WASH!$CG$40:$CG$43</c:f>
              <c:strCache>
                <c:ptCount val="4"/>
                <c:pt idx="0">
                  <c:v>Very satisfied</c:v>
                </c:pt>
                <c:pt idx="1">
                  <c:v>Satisfied</c:v>
                </c:pt>
                <c:pt idx="2">
                  <c:v>Unsatisfied</c:v>
                </c:pt>
                <c:pt idx="3">
                  <c:v>Very unsatisfied</c:v>
                </c:pt>
              </c:strCache>
            </c:strRef>
          </c:cat>
          <c:val>
            <c:numRef>
              <c:f>WASH!$CH$40:$CH$43</c:f>
              <c:numCache>
                <c:formatCode>0%</c:formatCode>
                <c:ptCount val="4"/>
                <c:pt idx="0">
                  <c:v>0.34352347935707533</c:v>
                </c:pt>
                <c:pt idx="1">
                  <c:v>0.62433028679483138</c:v>
                </c:pt>
                <c:pt idx="2">
                  <c:v>2.7734005672864798E-2</c:v>
                </c:pt>
                <c:pt idx="3">
                  <c:v>4.4122281752284904E-3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47-4F5E-A696-A1095BF92EF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70398064"/>
        <c:axId val="1670399024"/>
      </c:barChart>
      <c:catAx>
        <c:axId val="1670398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0399024"/>
        <c:crosses val="autoZero"/>
        <c:auto val="1"/>
        <c:lblAlgn val="ctr"/>
        <c:lblOffset val="100"/>
        <c:noMultiLvlLbl val="0"/>
      </c:catAx>
      <c:valAx>
        <c:axId val="167039902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670398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[ISCG_ISNA_HH_2024_Analysis_v2.xlsx]WASH!PivotTable47</c:name>
    <c:fmtId val="1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The last time women in HH receive</a:t>
            </a:r>
            <a:r>
              <a:rPr lang="en-US" sz="1800" b="1" baseline="0" dirty="0"/>
              <a:t> their menstrual kit</a:t>
            </a:r>
            <a:endParaRPr lang="en-US" sz="1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WASH!$CD$5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WASH!$CC$6:$CC$12</c:f>
              <c:strCache>
                <c:ptCount val="6"/>
                <c:pt idx="0">
                  <c:v>Less than 6 months ago</c:v>
                </c:pt>
                <c:pt idx="1">
                  <c:v>6 to 9 months ago</c:v>
                </c:pt>
                <c:pt idx="2">
                  <c:v>I did not receive</c:v>
                </c:pt>
                <c:pt idx="3">
                  <c:v>9 to 12 months</c:v>
                </c:pt>
                <c:pt idx="4">
                  <c:v>more than 12 months</c:v>
                </c:pt>
                <c:pt idx="5">
                  <c:v>Female HH member not available</c:v>
                </c:pt>
              </c:strCache>
            </c:strRef>
          </c:cat>
          <c:val>
            <c:numRef>
              <c:f>WASH!$CD$6:$CD$12</c:f>
              <c:numCache>
                <c:formatCode>0%</c:formatCode>
                <c:ptCount val="6"/>
                <c:pt idx="0">
                  <c:v>0.82523392695442199</c:v>
                </c:pt>
                <c:pt idx="1">
                  <c:v>0.10413522487171747</c:v>
                </c:pt>
                <c:pt idx="2">
                  <c:v>3.3806217929369151E-2</c:v>
                </c:pt>
                <c:pt idx="3">
                  <c:v>1.3884696649562329E-2</c:v>
                </c:pt>
                <c:pt idx="4">
                  <c:v>1.1771808028976758E-2</c:v>
                </c:pt>
                <c:pt idx="5">
                  <c:v>1.1168125565952309E-2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03-4C08-A81C-7F3C7F9C875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24853663"/>
        <c:axId val="324855103"/>
      </c:barChart>
      <c:catAx>
        <c:axId val="3248536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4855103"/>
        <c:crosses val="autoZero"/>
        <c:auto val="1"/>
        <c:lblAlgn val="ctr"/>
        <c:lblOffset val="100"/>
        <c:noMultiLvlLbl val="0"/>
      </c:catAx>
      <c:valAx>
        <c:axId val="324855103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3248536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% of households reporting having soap during assessment (observation).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WASH!$CX$13</c:f>
              <c:strCache>
                <c:ptCount val="1"/>
                <c:pt idx="0">
                  <c:v>Count of A.10.22 Does the household have soap (ask to see the soap)?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WASH!$CW$14:$CW$16</c:f>
              <c:strCache>
                <c:ptCount val="3"/>
                <c:pt idx="0">
                  <c:v>Yes, enumerator has seen soap</c:v>
                </c:pt>
                <c:pt idx="1">
                  <c:v>Household respondent saying yes, but enumerator did not see the soap</c:v>
                </c:pt>
                <c:pt idx="2">
                  <c:v>No, they do not have soap</c:v>
                </c:pt>
              </c:strCache>
            </c:strRef>
          </c:cat>
          <c:val>
            <c:numRef>
              <c:f>WASH!$CX$14:$CX$16</c:f>
              <c:numCache>
                <c:formatCode>0%</c:formatCode>
                <c:ptCount val="3"/>
                <c:pt idx="0">
                  <c:v>0.84790764790764794</c:v>
                </c:pt>
                <c:pt idx="1">
                  <c:v>9.9567099567099568E-2</c:v>
                </c:pt>
                <c:pt idx="2">
                  <c:v>5.2525252525252523E-2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0B-45F6-8090-C58F9FC2F88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037483584"/>
        <c:axId val="1037482144"/>
      </c:barChart>
      <c:catAx>
        <c:axId val="10374835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7482144"/>
        <c:crosses val="autoZero"/>
        <c:auto val="1"/>
        <c:lblAlgn val="ctr"/>
        <c:lblOffset val="100"/>
        <c:noMultiLvlLbl val="0"/>
      </c:catAx>
      <c:valAx>
        <c:axId val="1037482144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037483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86% of people interviewed able to identify at least three means to protect themselves from diarrheal diseases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Analysis!$J$27:$J$29</c:f>
              <c:strCache>
                <c:ptCount val="3"/>
                <c:pt idx="0">
                  <c:v>Hand-washing</c:v>
                </c:pt>
                <c:pt idx="1">
                  <c:v>Cover food</c:v>
                </c:pt>
                <c:pt idx="2">
                  <c:v>Cook food well</c:v>
                </c:pt>
              </c:strCache>
            </c:strRef>
          </c:cat>
          <c:val>
            <c:numRef>
              <c:f>Analysis!$K$27:$K$29</c:f>
              <c:numCache>
                <c:formatCode>0%</c:formatCode>
                <c:ptCount val="3"/>
                <c:pt idx="0">
                  <c:v>0.87742998352553547</c:v>
                </c:pt>
                <c:pt idx="1">
                  <c:v>0.65172981878088965</c:v>
                </c:pt>
                <c:pt idx="2">
                  <c:v>0.35584843492586493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B9-4830-90A2-3BC3FA44672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66061488"/>
        <c:axId val="1966071088"/>
      </c:barChart>
      <c:catAx>
        <c:axId val="1966061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6071088"/>
        <c:crosses val="autoZero"/>
        <c:auto val="1"/>
        <c:lblAlgn val="ctr"/>
        <c:lblOffset val="100"/>
        <c:noMultiLvlLbl val="0"/>
      </c:catAx>
      <c:valAx>
        <c:axId val="19660710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966061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87% of people interviewed able to identify at least three critical handwashing times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Analysis!$L$27:$L$29</c:f>
              <c:strCache>
                <c:ptCount val="3"/>
                <c:pt idx="0">
                  <c:v>After defecation/going to latrine</c:v>
                </c:pt>
                <c:pt idx="1">
                  <c:v>Before eating</c:v>
                </c:pt>
                <c:pt idx="2">
                  <c:v>Before cooking/meal preparation</c:v>
                </c:pt>
              </c:strCache>
            </c:strRef>
          </c:cat>
          <c:val>
            <c:numRef>
              <c:f>Analysis!$M$27:$M$29</c:f>
              <c:numCache>
                <c:formatCode>0%</c:formatCode>
                <c:ptCount val="3"/>
                <c:pt idx="0">
                  <c:v>1</c:v>
                </c:pt>
                <c:pt idx="1">
                  <c:v>0.98577571948395637</c:v>
                </c:pt>
                <c:pt idx="2">
                  <c:v>0.69533575917962287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1F-4494-B941-60AEFFF8F47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66070608"/>
        <c:axId val="1966075408"/>
      </c:barChart>
      <c:catAx>
        <c:axId val="1966070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6075408"/>
        <c:crosses val="autoZero"/>
        <c:auto val="1"/>
        <c:lblAlgn val="ctr"/>
        <c:lblOffset val="100"/>
        <c:noMultiLvlLbl val="0"/>
      </c:catAx>
      <c:valAx>
        <c:axId val="19660754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966070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US" sz="1600" b="1" dirty="0">
                <a:solidFill>
                  <a:schemeClr val="tx1"/>
                </a:solidFill>
              </a:rPr>
              <a:t>What are the top 5 health problems faced by your household? (Rank 1 to 5, 1 being the most critical)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'[PHNA Analysis_Rohingya (2).xlsx]Sheet1'!$G$104</c:f>
              <c:strCache>
                <c:ptCount val="1"/>
                <c:pt idx="0">
                  <c:v>Score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'[PHNA Analysis_Rohingya (2).xlsx]Sheet1'!$A$105:$A$109</c:f>
              <c:strCache>
                <c:ptCount val="5"/>
                <c:pt idx="0">
                  <c:v>Acute Respiratory Infections
(URTI/LRTI)</c:v>
                </c:pt>
                <c:pt idx="1">
                  <c:v>Diarrhoea (AWD/ Cholera/
Dysentery)</c:v>
                </c:pt>
                <c:pt idx="2">
                  <c:v>Skin diseases, including
scabies and fungal infections</c:v>
                </c:pt>
                <c:pt idx="3">
                  <c:v>Gastroenteritis problems/PUD</c:v>
                </c:pt>
                <c:pt idx="4">
                  <c:v>Hypertension (HTN)</c:v>
                </c:pt>
              </c:strCache>
            </c:strRef>
          </c:cat>
          <c:val>
            <c:numRef>
              <c:f>'[PHNA Analysis_Rohingya (2).xlsx]Sheet1'!$G$105:$G$109</c:f>
              <c:numCache>
                <c:formatCode>General</c:formatCode>
                <c:ptCount val="5"/>
                <c:pt idx="0">
                  <c:v>933</c:v>
                </c:pt>
                <c:pt idx="1">
                  <c:v>838</c:v>
                </c:pt>
                <c:pt idx="2">
                  <c:v>788</c:v>
                </c:pt>
                <c:pt idx="3">
                  <c:v>686</c:v>
                </c:pt>
                <c:pt idx="4">
                  <c:v>589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ED-4031-8E28-5B4D7A1DA7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703767872"/>
        <c:axId val="1253980159"/>
      </c:barChart>
      <c:catAx>
        <c:axId val="7037678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253980159"/>
        <c:crosses val="autoZero"/>
        <c:auto val="1"/>
        <c:lblAlgn val="ctr"/>
        <c:lblOffset val="100"/>
        <c:noMultiLvlLbl val="0"/>
      </c:catAx>
      <c:valAx>
        <c:axId val="1253980159"/>
        <c:scaling>
          <c:orientation val="minMax"/>
        </c:scaling>
        <c:delete val="0"/>
        <c:axPos val="t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r>
                  <a:rPr lang="en-US" sz="1300"/>
                  <a:t>Score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703767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ysClr val="windowText" lastClr="000000"/>
      </a:solidFill>
    </a:ln>
    <a:effectLst/>
  </c:spPr>
  <c:txPr>
    <a:bodyPr/>
    <a:lstStyle/>
    <a:p>
      <a:pPr>
        <a:defRPr>
          <a:latin typeface="Century Gothic" panose="020B0502020202020204" pitchFamily="34" charset="0"/>
        </a:defRPr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[ISCG_ISNA_HH_2024_Analysis_v2.xlsx]WASH!PivotTable30</c:name>
    <c:fmtId val="10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u="none" strike="noStrike" kern="1200" spc="0" baseline="0" dirty="0">
                <a:solidFill>
                  <a:srgbClr val="000000">
                    <a:lumMod val="65000"/>
                    <a:lumOff val="35000"/>
                  </a:srgbClr>
                </a:solidFill>
              </a:rPr>
              <a:t>% of households reporting having enough water to meet all their HH needs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WASH!$G$5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WASH!$F$6:$F$8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WASH!$G$6:$G$8</c:f>
              <c:numCache>
                <c:formatCode>0%</c:formatCode>
                <c:ptCount val="2"/>
                <c:pt idx="0">
                  <c:v>0.14862914862914864</c:v>
                </c:pt>
                <c:pt idx="1">
                  <c:v>0.85137085137085133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2C-4614-A446-5EBADB10AA3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26403584"/>
        <c:axId val="226404544"/>
      </c:barChart>
      <c:catAx>
        <c:axId val="226403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6404544"/>
        <c:crosses val="autoZero"/>
        <c:auto val="1"/>
        <c:lblAlgn val="ctr"/>
        <c:lblOffset val="100"/>
        <c:noMultiLvlLbl val="0"/>
      </c:catAx>
      <c:valAx>
        <c:axId val="22640454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2640358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US" sz="1600" b="1" dirty="0">
                <a:solidFill>
                  <a:schemeClr val="tx1"/>
                </a:solidFill>
              </a:rPr>
              <a:t>In the last three months, have you or anyone in your family experienced any of the following health conditions? (Multiple choice)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49098389171941753"/>
          <c:y val="0.19678018182875939"/>
          <c:w val="0.46270886727394372"/>
          <c:h val="0.7748027177895117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'[PHNA Analysis_Rohingya.xlsx]Sheet1'!$A$35:$A$44</c:f>
              <c:strCache>
                <c:ptCount val="10"/>
                <c:pt idx="0">
                  <c:v>Skin diseases, including scabies and fungal infections</c:v>
                </c:pt>
                <c:pt idx="1">
                  <c:v>Diarrhoea (AWD/ Cholera/ Dysentery)</c:v>
                </c:pt>
                <c:pt idx="2">
                  <c:v>Gastroenteric problems/PUD</c:v>
                </c:pt>
                <c:pt idx="3">
                  <c:v>Hypertension (HTN)</c:v>
                </c:pt>
                <c:pt idx="4">
                  <c:v>Acute Respiratory Infections (URTI/LRTI)</c:v>
                </c:pt>
                <c:pt idx="5">
                  <c:v>Other</c:v>
                </c:pt>
                <c:pt idx="6">
                  <c:v>Dengue (suspected/ confirmed)</c:v>
                </c:pt>
                <c:pt idx="7">
                  <c:v>Eye Diseases</c:v>
                </c:pt>
                <c:pt idx="8">
                  <c:v>Hepatitis B &amp; C</c:v>
                </c:pt>
                <c:pt idx="9">
                  <c:v>Diabetes Mellitus</c:v>
                </c:pt>
              </c:strCache>
            </c:strRef>
          </c:cat>
          <c:val>
            <c:numRef>
              <c:f>'[PHNA Analysis_Rohingya.xlsx]Sheet1'!$C$35:$C$44</c:f>
              <c:numCache>
                <c:formatCode>0%</c:formatCode>
                <c:ptCount val="10"/>
                <c:pt idx="0">
                  <c:v>0.44029850746268656</c:v>
                </c:pt>
                <c:pt idx="1">
                  <c:v>0.33432835820895523</c:v>
                </c:pt>
                <c:pt idx="2">
                  <c:v>0.31044776119402984</c:v>
                </c:pt>
                <c:pt idx="3">
                  <c:v>0.30298507462686569</c:v>
                </c:pt>
                <c:pt idx="4">
                  <c:v>0.29850746268656714</c:v>
                </c:pt>
                <c:pt idx="5">
                  <c:v>0.18955223880597014</c:v>
                </c:pt>
                <c:pt idx="6">
                  <c:v>0.16716417910447762</c:v>
                </c:pt>
                <c:pt idx="7">
                  <c:v>0.16417910447761194</c:v>
                </c:pt>
                <c:pt idx="8">
                  <c:v>0.16268656716417909</c:v>
                </c:pt>
                <c:pt idx="9">
                  <c:v>0.14328358208955225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D7-4124-A402-36B8A2A513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631125007"/>
        <c:axId val="631124047"/>
      </c:barChart>
      <c:catAx>
        <c:axId val="63112500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631124047"/>
        <c:crosses val="autoZero"/>
        <c:auto val="1"/>
        <c:lblAlgn val="ctr"/>
        <c:lblOffset val="100"/>
        <c:noMultiLvlLbl val="0"/>
      </c:catAx>
      <c:valAx>
        <c:axId val="631124047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6311250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ysClr val="windowText" lastClr="000000"/>
      </a:solidFill>
    </a:ln>
    <a:effectLst/>
  </c:spPr>
  <c:txPr>
    <a:bodyPr/>
    <a:lstStyle/>
    <a:p>
      <a:pPr>
        <a:defRPr>
          <a:latin typeface="Century Gothic" panose="020B0502020202020204" pitchFamily="34" charset="0"/>
        </a:defRPr>
      </a:pPr>
      <a:endParaRPr lang="en-US"/>
    </a:p>
  </c:txPr>
  <c:externalData r:id="rId4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[Draft Analysis_ISNA.xlsx]Age group_Income source (2)!PivotTable10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0.38008517254181645"/>
          <c:y val="0.14590877697917295"/>
          <c:w val="0.58305193604064043"/>
          <c:h val="0.808234178827372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'Age group_Income source (2)'!$G$1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'Age group_Income source (2)'!$F$2:$F$6</c:f>
              <c:strCache>
                <c:ptCount val="4"/>
                <c:pt idx="0">
                  <c:v>Four or More sources</c:v>
                </c:pt>
                <c:pt idx="1">
                  <c:v>Three Sources</c:v>
                </c:pt>
                <c:pt idx="2">
                  <c:v>Two Source</c:v>
                </c:pt>
                <c:pt idx="3">
                  <c:v>Single Source</c:v>
                </c:pt>
              </c:strCache>
            </c:strRef>
          </c:cat>
          <c:val>
            <c:numRef>
              <c:f>'Age group_Income source (2)'!$G$2:$G$6</c:f>
              <c:numCache>
                <c:formatCode>0%</c:formatCode>
                <c:ptCount val="4"/>
                <c:pt idx="0">
                  <c:v>4.82897384305835E-3</c:v>
                </c:pt>
                <c:pt idx="1">
                  <c:v>2.5352112676056339E-2</c:v>
                </c:pt>
                <c:pt idx="2">
                  <c:v>0.18309859154929578</c:v>
                </c:pt>
                <c:pt idx="3">
                  <c:v>0.78672032193158958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88-48D4-9696-D590029F414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023862895"/>
        <c:axId val="2023863375"/>
      </c:barChart>
      <c:catAx>
        <c:axId val="20238628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3863375"/>
        <c:crosses val="autoZero"/>
        <c:auto val="1"/>
        <c:lblAlgn val="ctr"/>
        <c:lblOffset val="100"/>
        <c:noMultiLvlLbl val="0"/>
      </c:catAx>
      <c:valAx>
        <c:axId val="2023863375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202386289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  <c:userShapes r:id="rId4"/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[Draft Analysis_ISNA.xlsx]Sheet1!PivotTable3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6">
              <a:lumMod val="75000"/>
            </a:schemeClr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6">
              <a:lumMod val="75000"/>
            </a:schemeClr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6">
              <a:lumMod val="75000"/>
            </a:schemeClr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2.5168255281415145E-2"/>
          <c:y val="0.11135265764109679"/>
          <c:w val="0.94966348943716972"/>
          <c:h val="0.523658159269936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Sheet1!$B$3:$B$4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F046-4BD1-8FB7-53B940241AEC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F046-4BD1-8FB7-53B940241AE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Sheet1!$A$5:$A$11</c:f>
              <c:multiLvlStrCache>
                <c:ptCount val="4"/>
                <c:lvl>
                  <c:pt idx="0">
                    <c:v>Male</c:v>
                  </c:pt>
                  <c:pt idx="1">
                    <c:v>Female</c:v>
                  </c:pt>
                  <c:pt idx="2">
                    <c:v>Male</c:v>
                  </c:pt>
                  <c:pt idx="3">
                    <c:v>Female</c:v>
                  </c:pt>
                </c:lvl>
                <c:lvl>
                  <c:pt idx="0">
                    <c:v>Age 18 to 24</c:v>
                  </c:pt>
                  <c:pt idx="2">
                    <c:v>Age 25 to 60</c:v>
                  </c:pt>
                </c:lvl>
              </c:multiLvlStrCache>
            </c:multiLvlStrRef>
          </c:cat>
          <c:val>
            <c:numRef>
              <c:f>Sheet1!$B$5:$B$11</c:f>
              <c:numCache>
                <c:formatCode>0%</c:formatCode>
                <c:ptCount val="4"/>
                <c:pt idx="0">
                  <c:v>8.5523924894003636E-2</c:v>
                </c:pt>
                <c:pt idx="1">
                  <c:v>9.085402786190187E-3</c:v>
                </c:pt>
                <c:pt idx="2">
                  <c:v>0.23379769836462749</c:v>
                </c:pt>
                <c:pt idx="3">
                  <c:v>1.8291944276196244E-2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046-4BD1-8FB7-53B940241AEC}"/>
            </c:ext>
          </c:extLst>
        </c:ser>
        <c:ser>
          <c:idx val="1"/>
          <c:order val="1"/>
          <c:tx>
            <c:strRef>
              <c:f>Sheet1!$C$3:$C$4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Sheet1!$A$5:$A$11</c:f>
              <c:multiLvlStrCache>
                <c:ptCount val="4"/>
                <c:lvl>
                  <c:pt idx="0">
                    <c:v>Male</c:v>
                  </c:pt>
                  <c:pt idx="1">
                    <c:v>Female</c:v>
                  </c:pt>
                  <c:pt idx="2">
                    <c:v>Male</c:v>
                  </c:pt>
                  <c:pt idx="3">
                    <c:v>Female</c:v>
                  </c:pt>
                </c:lvl>
                <c:lvl>
                  <c:pt idx="0">
                    <c:v>Age 18 to 24</c:v>
                  </c:pt>
                  <c:pt idx="2">
                    <c:v>Age 25 to 60</c:v>
                  </c:pt>
                </c:lvl>
              </c:multiLvlStrCache>
            </c:multiLvlStrRef>
          </c:cat>
          <c:val>
            <c:numRef>
              <c:f>Sheet1!$C$5:$C$11</c:f>
              <c:numCache>
                <c:formatCode>0%</c:formatCode>
                <c:ptCount val="4"/>
                <c:pt idx="0">
                  <c:v>7.0260448213204124E-2</c:v>
                </c:pt>
                <c:pt idx="1">
                  <c:v>0.15202907328891579</c:v>
                </c:pt>
                <c:pt idx="2">
                  <c:v>7.9466989703210172E-2</c:v>
                </c:pt>
                <c:pt idx="3">
                  <c:v>0.35154451847365231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046-4BD1-8FB7-53B940241AE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92512431"/>
        <c:axId val="592513871"/>
      </c:barChart>
      <c:catAx>
        <c:axId val="5925124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2513871"/>
        <c:crosses val="autoZero"/>
        <c:auto val="1"/>
        <c:lblAlgn val="ctr"/>
        <c:lblOffset val="100"/>
        <c:noMultiLvlLbl val="0"/>
      </c:catAx>
      <c:valAx>
        <c:axId val="592513871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5925124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  <c:userShapes r:id="rId4"/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2119835745268672"/>
          <c:y val="0.11002785835981028"/>
          <c:w val="0.45836220762640772"/>
          <c:h val="0.7938930558506017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'[Draft Analysis_ISNA.xlsx]Age group_Income source'!$D$1</c:f>
              <c:strCache>
                <c:ptCount val="1"/>
                <c:pt idx="0">
                  <c:v>%  Male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0635912025449169E-2"/>
                  <c:y val="-3.903482199018289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5EB-46F2-9554-7C6DCB80A9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'[Draft Analysis_ISNA.xlsx]Age group_Income source'!$A$2:$A$7</c:f>
              <c:strCache>
                <c:ptCount val="6"/>
                <c:pt idx="0">
                  <c:v>Other</c:v>
                </c:pt>
                <c:pt idx="1">
                  <c:v>Volunteer engagement with camps</c:v>
                </c:pt>
                <c:pt idx="2">
                  <c:v>Any other form of employment (employee/employer relationship)</c:v>
                </c:pt>
                <c:pt idx="3">
                  <c:v>Cash for work (connected to program/humanitarian)</c:v>
                </c:pt>
                <c:pt idx="4">
                  <c:v>Self employment (Income from own small business or regular trade income from own production)</c:v>
                </c:pt>
                <c:pt idx="5">
                  <c:v>Casual or daily labour (excluding cash for work)</c:v>
                </c:pt>
              </c:strCache>
            </c:strRef>
          </c:cat>
          <c:val>
            <c:numRef>
              <c:f>'[Draft Analysis_ISNA.xlsx]Age group_Income source'!$D$2:$D$7</c:f>
              <c:numCache>
                <c:formatCode>0%</c:formatCode>
                <c:ptCount val="6"/>
                <c:pt idx="0">
                  <c:v>1.6605778811026237E-2</c:v>
                </c:pt>
                <c:pt idx="1">
                  <c:v>5.7123879109930255E-2</c:v>
                </c:pt>
                <c:pt idx="2">
                  <c:v>0.12055795416805049</c:v>
                </c:pt>
                <c:pt idx="3">
                  <c:v>0.13583527067419462</c:v>
                </c:pt>
                <c:pt idx="4">
                  <c:v>0.13218199933576885</c:v>
                </c:pt>
                <c:pt idx="5">
                  <c:v>0.46197276652274993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EB-46F2-9554-7C6DCB80A988}"/>
            </c:ext>
          </c:extLst>
        </c:ser>
        <c:ser>
          <c:idx val="1"/>
          <c:order val="1"/>
          <c:tx>
            <c:strRef>
              <c:f>'[Draft Analysis_ISNA.xlsx]Age group_Income source'!$E$1</c:f>
              <c:strCache>
                <c:ptCount val="1"/>
                <c:pt idx="0">
                  <c:v>% Female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2937544390242224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5EB-46F2-9554-7C6DCB80A9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'[Draft Analysis_ISNA.xlsx]Age group_Income source'!$A$2:$A$7</c:f>
              <c:strCache>
                <c:ptCount val="6"/>
                <c:pt idx="0">
                  <c:v>Other</c:v>
                </c:pt>
                <c:pt idx="1">
                  <c:v>Volunteer engagement with camps</c:v>
                </c:pt>
                <c:pt idx="2">
                  <c:v>Any other form of employment (employee/employer relationship)</c:v>
                </c:pt>
                <c:pt idx="3">
                  <c:v>Cash for work (connected to program/humanitarian)</c:v>
                </c:pt>
                <c:pt idx="4">
                  <c:v>Self employment (Income from own small business or regular trade income from own production)</c:v>
                </c:pt>
                <c:pt idx="5">
                  <c:v>Casual or daily labour (excluding cash for work)</c:v>
                </c:pt>
              </c:strCache>
            </c:strRef>
          </c:cat>
          <c:val>
            <c:numRef>
              <c:f>'[Draft Analysis_ISNA.xlsx]Age group_Income source'!$E$2:$E$7</c:f>
              <c:numCache>
                <c:formatCode>0%</c:formatCode>
                <c:ptCount val="6"/>
                <c:pt idx="0">
                  <c:v>3.3211557622052474E-3</c:v>
                </c:pt>
                <c:pt idx="1">
                  <c:v>8.9671205579541675E-3</c:v>
                </c:pt>
                <c:pt idx="2">
                  <c:v>1.9262703420790436E-2</c:v>
                </c:pt>
                <c:pt idx="3">
                  <c:v>8.9671205579541675E-3</c:v>
                </c:pt>
                <c:pt idx="4">
                  <c:v>2.1587512454334108E-2</c:v>
                </c:pt>
                <c:pt idx="5">
                  <c:v>1.3616738625041515E-2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5EB-46F2-9554-7C6DCB80A98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527104944"/>
        <c:axId val="527103024"/>
      </c:barChart>
      <c:catAx>
        <c:axId val="527104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none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103024"/>
        <c:crosses val="autoZero"/>
        <c:auto val="1"/>
        <c:lblAlgn val="ctr"/>
        <c:lblOffset val="100"/>
        <c:noMultiLvlLbl val="0"/>
      </c:catAx>
      <c:valAx>
        <c:axId val="52710302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27104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[ISCG_ISNA_HH_2024_Analysis_v2.xlsx]WASH!PivotTable34</c:name>
    <c:fmtId val="8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u="none" strike="noStrike" kern="1200" spc="0" baseline="0" dirty="0">
                <a:solidFill>
                  <a:srgbClr val="000000">
                    <a:lumMod val="65000"/>
                    <a:lumOff val="35000"/>
                  </a:srgbClr>
                </a:solidFill>
              </a:rPr>
              <a:t>% of female family member feel safe using the communal latrine at night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WASH!$W$5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WASH!$V$6:$V$9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Don't know</c:v>
                </c:pt>
              </c:strCache>
            </c:strRef>
          </c:cat>
          <c:val>
            <c:numRef>
              <c:f>WASH!$W$6:$W$9</c:f>
              <c:numCache>
                <c:formatCode>0%</c:formatCode>
                <c:ptCount val="3"/>
                <c:pt idx="0">
                  <c:v>0.67881944444444442</c:v>
                </c:pt>
                <c:pt idx="1">
                  <c:v>0.31770833333333331</c:v>
                </c:pt>
                <c:pt idx="2">
                  <c:v>3.472222222222222E-3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76-4FD3-8E9E-813FDD635FB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02976143"/>
        <c:axId val="602991023"/>
      </c:barChart>
      <c:catAx>
        <c:axId val="6029761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2991023"/>
        <c:crosses val="autoZero"/>
        <c:auto val="1"/>
        <c:lblAlgn val="ctr"/>
        <c:lblOffset val="100"/>
        <c:noMultiLvlLbl val="0"/>
      </c:catAx>
      <c:valAx>
        <c:axId val="602991023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6029761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[ISCG_ISNA_HH_2024_Analysis_v2.xlsx]WASH!PivotTable41</c:name>
    <c:fmtId val="9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% of people with disabilities feel that they have sufficient access to the latrine?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WASH!$BD$5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WASH!$BC$6:$BC$9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Don't know</c:v>
                </c:pt>
              </c:strCache>
            </c:strRef>
          </c:cat>
          <c:val>
            <c:numRef>
              <c:f>WASH!$BD$6:$BD$9</c:f>
              <c:numCache>
                <c:formatCode>0%</c:formatCode>
                <c:ptCount val="3"/>
                <c:pt idx="0">
                  <c:v>0.5</c:v>
                </c:pt>
                <c:pt idx="1">
                  <c:v>0.48734177215189872</c:v>
                </c:pt>
                <c:pt idx="2">
                  <c:v>1.2658227848101266E-2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0B-466A-883B-A861629F1B4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20921312"/>
        <c:axId val="320925632"/>
      </c:barChart>
      <c:catAx>
        <c:axId val="320921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0925632"/>
        <c:crosses val="autoZero"/>
        <c:auto val="1"/>
        <c:lblAlgn val="ctr"/>
        <c:lblOffset val="100"/>
        <c:noMultiLvlLbl val="0"/>
      </c:catAx>
      <c:valAx>
        <c:axId val="32092563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32092131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[ISCG_ISNA_HH_2024_Analysis_v2.xlsx]WASH!PivotTable38</c:name>
    <c:fmtId val="10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% of households having their own private tube-well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WASH!$AV$5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WASH!$AU$6:$AU$9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Don't know</c:v>
                </c:pt>
              </c:strCache>
            </c:strRef>
          </c:cat>
          <c:val>
            <c:numRef>
              <c:f>WASH!$AV$6:$AV$9</c:f>
              <c:numCache>
                <c:formatCode>0%</c:formatCode>
                <c:ptCount val="3"/>
                <c:pt idx="0">
                  <c:v>6.3492063492063489E-2</c:v>
                </c:pt>
                <c:pt idx="1">
                  <c:v>0.93621933621933617</c:v>
                </c:pt>
                <c:pt idx="2">
                  <c:v>2.886002886002886E-4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AD-401E-8A76-6BEE3C64377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02993903"/>
        <c:axId val="603001103"/>
      </c:barChart>
      <c:catAx>
        <c:axId val="6029939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3001103"/>
        <c:crosses val="autoZero"/>
        <c:auto val="1"/>
        <c:lblAlgn val="ctr"/>
        <c:lblOffset val="100"/>
        <c:noMultiLvlLbl val="0"/>
      </c:catAx>
      <c:valAx>
        <c:axId val="603001103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6029939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[ISCG_ISNA_HH_2024_Analysis_v2.xlsx]WASH!PivotTable39</c:name>
    <c:fmtId val="9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% of households having their own private piped-water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WASH!$AZ$5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WASH!$AY$6:$AY$8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WASH!$AZ$6:$AZ$8</c:f>
              <c:numCache>
                <c:formatCode>0%</c:formatCode>
                <c:ptCount val="2"/>
                <c:pt idx="0">
                  <c:v>0.93246753246753245</c:v>
                </c:pt>
                <c:pt idx="1">
                  <c:v>6.7532467532467527E-2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93-443C-B8F8-2073113A917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73704431"/>
        <c:axId val="578647792"/>
      </c:barChart>
      <c:catAx>
        <c:axId val="4737044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8647792"/>
        <c:crosses val="autoZero"/>
        <c:auto val="1"/>
        <c:lblAlgn val="ctr"/>
        <c:lblOffset val="100"/>
        <c:noMultiLvlLbl val="0"/>
      </c:catAx>
      <c:valAx>
        <c:axId val="57864779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4737044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[ISCG_ISNA_HH_2024_Results_for Sectors (3).xlsx]WASH!PivotTable36</c:name>
    <c:fmtId val="10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% of households having their own bathing place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WASH!$AJ$5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0%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80B-44CF-85A1-E326A0E88BF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780B-44CF-85A1-E326A0E88BF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90%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780B-44CF-85A1-E326A0E88B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WASH!$AI$6:$AI$9</c:f>
              <c:strCache>
                <c:ptCount val="3"/>
                <c:pt idx="0">
                  <c:v>Don't know</c:v>
                </c:pt>
                <c:pt idx="1">
                  <c:v>No</c:v>
                </c:pt>
                <c:pt idx="2">
                  <c:v>Yes</c:v>
                </c:pt>
              </c:strCache>
            </c:strRef>
          </c:cat>
          <c:val>
            <c:numRef>
              <c:f>WASH!$AJ$6:$AJ$9</c:f>
              <c:numCache>
                <c:formatCode>0.00%</c:formatCode>
                <c:ptCount val="3"/>
                <c:pt idx="0">
                  <c:v>4.8030739673390969E-4</c:v>
                </c:pt>
                <c:pt idx="1">
                  <c:v>0.10470701248799232</c:v>
                </c:pt>
                <c:pt idx="2">
                  <c:v>0.89481268011527382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B5-4208-98E7-84897D008D9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07185359"/>
        <c:axId val="807185839"/>
      </c:barChart>
      <c:catAx>
        <c:axId val="8071853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7185839"/>
        <c:crosses val="autoZero"/>
        <c:auto val="1"/>
        <c:lblAlgn val="ctr"/>
        <c:lblOffset val="100"/>
        <c:noMultiLvlLbl val="0"/>
      </c:catAx>
      <c:valAx>
        <c:axId val="807185839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8071853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% of different uses of private bathing place.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2E84-4333-AAA7-98D846300BC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62%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2E84-4333-AAA7-98D846300BC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70%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E84-4333-AAA7-98D846300BC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73%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E84-4333-AAA7-98D846300BC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77%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E84-4333-AAA7-98D846300BC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WASH!$AP$6:$AP$12</c:f>
              <c:strCache>
                <c:ptCount val="7"/>
                <c:pt idx="0">
                  <c:v>Others</c:v>
                </c:pt>
                <c:pt idx="1">
                  <c:v>Defecating</c:v>
                </c:pt>
                <c:pt idx="2">
                  <c:v>Urinate</c:v>
                </c:pt>
                <c:pt idx="3">
                  <c:v>Hand-washing</c:v>
                </c:pt>
                <c:pt idx="4">
                  <c:v>Washing dishes</c:v>
                </c:pt>
                <c:pt idx="5">
                  <c:v>Laundry</c:v>
                </c:pt>
                <c:pt idx="6">
                  <c:v>Bathing</c:v>
                </c:pt>
              </c:strCache>
            </c:strRef>
          </c:cat>
          <c:val>
            <c:numRef>
              <c:f>WASH!$AS$6:$AS$12</c:f>
              <c:numCache>
                <c:formatCode>0%</c:formatCode>
                <c:ptCount val="7"/>
                <c:pt idx="0">
                  <c:v>9.1250670960815895E-3</c:v>
                </c:pt>
                <c:pt idx="1">
                  <c:v>2.3617820719269995E-2</c:v>
                </c:pt>
                <c:pt idx="2">
                  <c:v>0.60708534621578103</c:v>
                </c:pt>
                <c:pt idx="3">
                  <c:v>0.71873322597960276</c:v>
                </c:pt>
                <c:pt idx="4">
                  <c:v>0.7208803005904455</c:v>
                </c:pt>
                <c:pt idx="5">
                  <c:v>0.75630703166935054</c:v>
                </c:pt>
                <c:pt idx="6">
                  <c:v>0.9967793880837359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84-4333-AAA7-98D846300BC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81319519"/>
        <c:axId val="81315679"/>
      </c:barChart>
      <c:catAx>
        <c:axId val="8131951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1315679"/>
        <c:crosses val="autoZero"/>
        <c:auto val="1"/>
        <c:lblAlgn val="ctr"/>
        <c:lblOffset val="100"/>
        <c:noMultiLvlLbl val="0"/>
      </c:catAx>
      <c:valAx>
        <c:axId val="81315679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813195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[ISCG_ISNA_HH_2024_Analysis_v2.xlsx]WASH!PivotTable42</c:name>
    <c:fmtId val="12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HHs who frequently</a:t>
            </a:r>
            <a:r>
              <a:rPr lang="en-US" sz="1800" b="1" baseline="0"/>
              <a:t> find visible waste in their surroundings (vicinity)</a:t>
            </a:r>
            <a:endParaRPr lang="en-US" sz="18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WASH!$BH$5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WASH!$BG$6:$BG$10</c:f>
              <c:strCache>
                <c:ptCount val="4"/>
                <c:pt idx="0">
                  <c:v>Sometimes</c:v>
                </c:pt>
                <c:pt idx="1">
                  <c:v>Never</c:v>
                </c:pt>
                <c:pt idx="2">
                  <c:v>Often</c:v>
                </c:pt>
                <c:pt idx="3">
                  <c:v>Always</c:v>
                </c:pt>
              </c:strCache>
            </c:strRef>
          </c:cat>
          <c:val>
            <c:numRef>
              <c:f>WASH!$BH$6:$BH$10</c:f>
              <c:numCache>
                <c:formatCode>0%</c:formatCode>
                <c:ptCount val="4"/>
                <c:pt idx="0">
                  <c:v>0.48282828282828283</c:v>
                </c:pt>
                <c:pt idx="1">
                  <c:v>0.43780663780663781</c:v>
                </c:pt>
                <c:pt idx="2">
                  <c:v>6.1471861471861469E-2</c:v>
                </c:pt>
                <c:pt idx="3">
                  <c:v>1.7893217893217895E-2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CD-4C42-9172-DD011506F41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24863743"/>
        <c:axId val="324851263"/>
      </c:barChart>
      <c:catAx>
        <c:axId val="3248637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4851263"/>
        <c:crosses val="autoZero"/>
        <c:auto val="1"/>
        <c:lblAlgn val="ctr"/>
        <c:lblOffset val="100"/>
        <c:noMultiLvlLbl val="0"/>
      </c:catAx>
      <c:valAx>
        <c:axId val="324851263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3248637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0.00251</cdr:x>
      <cdr:y>0.01558</cdr:y>
    </cdr:from>
    <cdr:to>
      <cdr:x>0.89721</cdr:x>
      <cdr:y>0.15031</cdr:y>
    </cdr:to>
    <cdr:sp macro="" textlink="">
      <cdr:nvSpPr>
        <cdr:cNvPr id="2" name="Text Box 2"/>
        <cdr:cNvSpPr txBox="1"/>
      </cdr:nvSpPr>
      <cdr:spPr>
        <a:xfrm xmlns:a="http://schemas.openxmlformats.org/drawingml/2006/main">
          <a:off x="9512" y="47463"/>
          <a:ext cx="3390651" cy="41044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6350">
          <a:noFill/>
        </a:ln>
      </cdr:spPr>
      <cdr:txBody>
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/>
        <a:p xmlns:a="http://schemas.openxmlformats.org/drawingml/2006/main">
          <a:pPr algn="ctr"/>
          <a:r>
            <a:rPr lang="en-US" sz="1800" b="1" i="1" dirty="0">
              <a:solidFill>
                <a:schemeClr val="tx1"/>
              </a:solidFill>
            </a:rPr>
            <a:t># of sources of income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0.08943</cdr:y>
    </cdr:to>
    <cdr:sp macro="" textlink="">
      <cdr:nvSpPr>
        <cdr:cNvPr id="2" name="Text Box 2">
          <a:extLst xmlns:a="http://schemas.openxmlformats.org/drawingml/2006/main">
            <a:ext uri="{FF2B5EF4-FFF2-40B4-BE49-F238E27FC236}">
              <a16:creationId xmlns:a16="http://schemas.microsoft.com/office/drawing/2014/main" id="{6DF5CC0D-90D3-184A-8CF6-EEE2B44FEEAD}"/>
            </a:ext>
          </a:extLst>
        </cdr:cNvPr>
        <cdr:cNvSpPr txBox="1"/>
      </cdr:nvSpPr>
      <cdr:spPr>
        <a:xfrm xmlns:a="http://schemas.openxmlformats.org/drawingml/2006/main">
          <a:off x="0" y="0"/>
          <a:ext cx="5550642" cy="23765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6350">
          <a:noFill/>
        </a:ln>
      </cdr:spPr>
      <cdr:txBody>
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680" b="1" i="0" u="none" strike="noStrike" kern="1200" spc="0" baseline="0">
              <a:solidFill>
                <a:srgbClr val="ED7D31"/>
              </a:solidFill>
              <a:latin typeface="+mn-lt"/>
              <a:ea typeface="+mn-ea"/>
              <a:cs typeface="+mn-cs"/>
            </a:defRPr>
          </a:pPr>
          <a:r>
            <a:rPr lang="en-US" sz="1600" b="1" i="1" dirty="0">
              <a:solidFill>
                <a:schemeClr val="tx1"/>
              </a:solidFill>
            </a:rPr>
            <a:t>Age Gender Segregation of currently contributing to household income?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0.0116</cdr:x>
      <cdr:y>0.02423</cdr:y>
    </cdr:from>
    <cdr:to>
      <cdr:x>1</cdr:x>
      <cdr:y>0.09278</cdr:y>
    </cdr:to>
    <cdr:sp macro="" textlink="">
      <cdr:nvSpPr>
        <cdr:cNvPr id="2" name="Text Box 2"/>
        <cdr:cNvSpPr txBox="1"/>
      </cdr:nvSpPr>
      <cdr:spPr>
        <a:xfrm xmlns:a="http://schemas.openxmlformats.org/drawingml/2006/main">
          <a:off x="64007" y="134016"/>
          <a:ext cx="5453816" cy="37914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6350">
          <a:noFill/>
        </a:ln>
      </cdr:spPr>
      <cdr:txBody>
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spcAft>
              <a:spcPts val="1000"/>
            </a:spcAft>
          </a:pPr>
          <a:r>
            <a:rPr lang="en-US" sz="1800" b="1" i="1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Sources of income by gender</a:t>
          </a:r>
          <a:endParaRPr lang="en-US" sz="2000" i="1" kern="100" dirty="0">
            <a:solidFill>
              <a:schemeClr val="tx1"/>
            </a:solidFill>
            <a:effectLst/>
            <a:latin typeface="Calibri" panose="020F050202020403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cdr:txBody>
    </cdr:sp>
  </cdr:relSizeAnchor>
</c:userShape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9688" y="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2975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:notes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1" name="Google Shape;31;p1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0:notes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2" name="Google Shape;102;p10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1:notes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2" name="Google Shape;112;p11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2:notes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9" name="Google Shape;119;p12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4d113d16ae_1_0:notes"/>
          <p:cNvSpPr txBox="1"/>
          <p:nvPr>
            <p:ph idx="1" type="body"/>
          </p:nvPr>
        </p:nvSpPr>
        <p:spPr>
          <a:xfrm>
            <a:off x="679450" y="4778375"/>
            <a:ext cx="5438700" cy="39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6" name="Google Shape;126;g34d113d16ae_1_0:notes"/>
          <p:cNvSpPr/>
          <p:nvPr>
            <p:ph idx="2" type="sldImg"/>
          </p:nvPr>
        </p:nvSpPr>
        <p:spPr>
          <a:xfrm>
            <a:off x="422275" y="1241425"/>
            <a:ext cx="5953200" cy="3349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3:notes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1" name="Google Shape;131;p13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4:notes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3" name="Google Shape;143;p14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5:notes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9" name="Google Shape;159;p15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6:notes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6" name="Google Shape;166;p16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7:notes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3" name="Google Shape;173;p17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8:notes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0" name="Google Shape;180;p18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:notes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6" name="Google Shape;36;p2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9:notes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7" name="Google Shape;187;p19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:notes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2" name="Google Shape;42;p3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2" name="Google Shape;52;p4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5:notes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9" name="Google Shape;59;p5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:notes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7" name="Google Shape;67;p6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7:notes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4" name="Google Shape;74;p7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8:notes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3" name="Google Shape;83;p8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:notes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6" name="Google Shape;96;p9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7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7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1"/>
          <p:cNvSpPr/>
          <p:nvPr/>
        </p:nvSpPr>
        <p:spPr>
          <a:xfrm>
            <a:off x="0" y="905691"/>
            <a:ext cx="12192000" cy="69669"/>
          </a:xfrm>
          <a:prstGeom prst="rect">
            <a:avLst/>
          </a:prstGeom>
          <a:solidFill>
            <a:srgbClr val="149A9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text, sign&#10;&#10;Description automatically generated" id="17" name="Google Shape;17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9460" y="-17417"/>
            <a:ext cx="680841" cy="90569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&#10;&#10;Description automatically generated" id="18" name="Google Shape;18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09674" y="81211"/>
            <a:ext cx="4703090" cy="7722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2"/>
          <p:cNvSpPr/>
          <p:nvPr/>
        </p:nvSpPr>
        <p:spPr>
          <a:xfrm>
            <a:off x="0" y="905691"/>
            <a:ext cx="12192000" cy="69669"/>
          </a:xfrm>
          <a:prstGeom prst="rect">
            <a:avLst/>
          </a:prstGeom>
          <a:solidFill>
            <a:srgbClr val="149A9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text, sign&#10;&#10;Description automatically generated" id="21" name="Google Shape;21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9460" y="-17417"/>
            <a:ext cx="680841" cy="90569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&#10;&#10;Description automatically generated" id="22" name="Google Shape;22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09674" y="81211"/>
            <a:ext cx="4703090" cy="7722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chart" Target="../charts/chart14.xml"/><Relationship Id="rId4" Type="http://schemas.openxmlformats.org/officeDocument/2006/relationships/chart" Target="../charts/chart15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16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chart" Target="../charts/chart17.xml"/><Relationship Id="rId4" Type="http://schemas.openxmlformats.org/officeDocument/2006/relationships/chart" Target="../charts/chart18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chart" Target="../charts/chart19.xml"/><Relationship Id="rId4" Type="http://schemas.openxmlformats.org/officeDocument/2006/relationships/chart" Target="../charts/chart20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0.png"/><Relationship Id="rId4" Type="http://schemas.openxmlformats.org/officeDocument/2006/relationships/chart" Target="../charts/chart21.xml"/><Relationship Id="rId5" Type="http://schemas.openxmlformats.org/officeDocument/2006/relationships/chart" Target="../charts/chart22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chart" Target="../charts/chart23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5.png"/><Relationship Id="rId4" Type="http://schemas.openxmlformats.org/officeDocument/2006/relationships/image" Target="../media/image11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chart" Target="../charts/chart1.xml"/><Relationship Id="rId4" Type="http://schemas.openxmlformats.org/officeDocument/2006/relationships/chart" Target="../charts/chart2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3.xml"/><Relationship Id="rId4" Type="http://schemas.openxmlformats.org/officeDocument/2006/relationships/chart" Target="../charts/chart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5.xml"/><Relationship Id="rId4" Type="http://schemas.openxmlformats.org/officeDocument/2006/relationships/chart" Target="../charts/chart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7.xml"/><Relationship Id="rId4" Type="http://schemas.openxmlformats.org/officeDocument/2006/relationships/chart" Target="../charts/chart8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9.xml"/><Relationship Id="rId4" Type="http://schemas.openxmlformats.org/officeDocument/2006/relationships/chart" Target="../charts/chart10.xml"/><Relationship Id="rId5" Type="http://schemas.openxmlformats.org/officeDocument/2006/relationships/chart" Target="../charts/chart11.xml"/><Relationship Id="rId6" Type="http://schemas.openxmlformats.org/officeDocument/2006/relationships/chart" Target="../charts/chart12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"/>
          <p:cNvSpPr txBox="1"/>
          <p:nvPr/>
        </p:nvSpPr>
        <p:spPr>
          <a:xfrm>
            <a:off x="0" y="3206336"/>
            <a:ext cx="12191999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149A9A"/>
                </a:solidFill>
                <a:latin typeface="Calibri"/>
                <a:ea typeface="Calibri"/>
                <a:cs typeface="Calibri"/>
                <a:sym typeface="Calibri"/>
              </a:rPr>
              <a:t>WASH Data from 2024 ISNA</a:t>
            </a:r>
            <a:endParaRPr b="1" i="0" sz="2800" u="none" cap="none" strike="noStrike">
              <a:solidFill>
                <a:srgbClr val="00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" name="Google Shape;104;p10"/>
          <p:cNvGraphicFramePr/>
          <p:nvPr/>
        </p:nvGraphicFramePr>
        <p:xfrm>
          <a:off x="6531874" y="2065433"/>
          <a:ext cx="5074190" cy="3018440"/>
        </p:xfrm>
        <a:graphic>
          <a:graphicData uri="http://schemas.openxmlformats.org/drawingml/2006/chart">
            <c:chart r:id="rId3"/>
          </a:graphicData>
        </a:graphic>
      </p:graphicFrame>
      <p:graphicFrame>
        <p:nvGraphicFramePr>
          <p:cNvPr id="105" name="Google Shape;105;p10"/>
          <p:cNvGraphicFramePr/>
          <p:nvPr/>
        </p:nvGraphicFramePr>
        <p:xfrm>
          <a:off x="380117" y="2065433"/>
          <a:ext cx="5787004" cy="3018440"/>
        </p:xfrm>
        <a:graphic>
          <a:graphicData uri="http://schemas.openxmlformats.org/drawingml/2006/chart">
            <c:chart r:id="rId4"/>
          </a:graphicData>
        </a:graphic>
      </p:graphicFrame>
      <p:sp>
        <p:nvSpPr>
          <p:cNvPr id="106" name="Google Shape;106;p10"/>
          <p:cNvSpPr txBox="1"/>
          <p:nvPr/>
        </p:nvSpPr>
        <p:spPr>
          <a:xfrm>
            <a:off x="972273" y="164815"/>
            <a:ext cx="6348714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149A9A"/>
                </a:solidFill>
                <a:latin typeface="Calibri"/>
                <a:ea typeface="Calibri"/>
                <a:cs typeface="Calibri"/>
                <a:sym typeface="Calibri"/>
              </a:rPr>
              <a:t>Hygiene</a:t>
            </a:r>
            <a:endParaRPr b="1" i="0" sz="2800" u="none" cap="none" strike="noStrike">
              <a:solidFill>
                <a:srgbClr val="00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0"/>
          <p:cNvSpPr txBox="1"/>
          <p:nvPr/>
        </p:nvSpPr>
        <p:spPr>
          <a:xfrm>
            <a:off x="585936" y="2617917"/>
            <a:ext cx="772674" cy="336823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0"/>
          <p:cNvSpPr txBox="1"/>
          <p:nvPr/>
        </p:nvSpPr>
        <p:spPr>
          <a:xfrm>
            <a:off x="6934650" y="3429000"/>
            <a:ext cx="772674" cy="336823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0"/>
          <p:cNvSpPr txBox="1"/>
          <p:nvPr/>
        </p:nvSpPr>
        <p:spPr>
          <a:xfrm>
            <a:off x="8110100" y="2954740"/>
            <a:ext cx="772674" cy="336823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4" name="Google Shape;114;p11"/>
          <p:cNvGraphicFramePr/>
          <p:nvPr/>
        </p:nvGraphicFramePr>
        <p:xfrm>
          <a:off x="2702560" y="2026920"/>
          <a:ext cx="7020560" cy="3266440"/>
        </p:xfrm>
        <a:graphic>
          <a:graphicData uri="http://schemas.openxmlformats.org/drawingml/2006/chart">
            <c:chart r:id="rId3"/>
          </a:graphicData>
        </a:graphic>
      </p:graphicFrame>
      <p:sp>
        <p:nvSpPr>
          <p:cNvPr id="115" name="Google Shape;115;p11"/>
          <p:cNvSpPr txBox="1"/>
          <p:nvPr/>
        </p:nvSpPr>
        <p:spPr>
          <a:xfrm>
            <a:off x="972273" y="164815"/>
            <a:ext cx="6348714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149A9A"/>
                </a:solidFill>
                <a:latin typeface="Calibri"/>
                <a:ea typeface="Calibri"/>
                <a:cs typeface="Calibri"/>
                <a:sym typeface="Calibri"/>
              </a:rPr>
              <a:t>Hygiene</a:t>
            </a:r>
            <a:endParaRPr b="1" i="0" sz="2800" u="none" cap="none" strike="noStrike">
              <a:solidFill>
                <a:srgbClr val="00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1"/>
          <p:cNvSpPr txBox="1"/>
          <p:nvPr/>
        </p:nvSpPr>
        <p:spPr>
          <a:xfrm>
            <a:off x="8950446" y="4630804"/>
            <a:ext cx="772674" cy="336823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2"/>
          <p:cNvSpPr txBox="1"/>
          <p:nvPr/>
        </p:nvSpPr>
        <p:spPr>
          <a:xfrm>
            <a:off x="972273" y="164815"/>
            <a:ext cx="6348714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149A9A"/>
                </a:solidFill>
                <a:latin typeface="Calibri"/>
                <a:ea typeface="Calibri"/>
                <a:cs typeface="Calibri"/>
                <a:sym typeface="Calibri"/>
              </a:rPr>
              <a:t>Knowledge Sharing</a:t>
            </a:r>
            <a:endParaRPr b="1" i="0" sz="2800" u="none" cap="none" strike="noStrike">
              <a:solidFill>
                <a:srgbClr val="00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22" name="Google Shape;122;p12"/>
          <p:cNvGraphicFramePr/>
          <p:nvPr/>
        </p:nvGraphicFramePr>
        <p:xfrm>
          <a:off x="577970" y="2143665"/>
          <a:ext cx="5518030" cy="2807895"/>
        </p:xfrm>
        <a:graphic>
          <a:graphicData uri="http://schemas.openxmlformats.org/drawingml/2006/chart">
            <c:chart r:id="rId3"/>
          </a:graphicData>
        </a:graphic>
      </p:graphicFrame>
      <p:graphicFrame>
        <p:nvGraphicFramePr>
          <p:cNvPr id="123" name="Google Shape;123;p12"/>
          <p:cNvGraphicFramePr/>
          <p:nvPr/>
        </p:nvGraphicFramePr>
        <p:xfrm>
          <a:off x="6573766" y="2143665"/>
          <a:ext cx="5290782" cy="2807897"/>
        </p:xfrm>
        <a:graphic>
          <a:graphicData uri="http://schemas.openxmlformats.org/drawingml/2006/chart">
            <c:chart r:id="rId4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4d113d16ae_1_0"/>
          <p:cNvSpPr txBox="1"/>
          <p:nvPr/>
        </p:nvSpPr>
        <p:spPr>
          <a:xfrm>
            <a:off x="0" y="3206336"/>
            <a:ext cx="12192000" cy="5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149A9A"/>
                </a:solidFill>
                <a:latin typeface="Calibri"/>
                <a:ea typeface="Calibri"/>
                <a:cs typeface="Calibri"/>
                <a:sym typeface="Calibri"/>
              </a:rPr>
              <a:t>Mainstreaming for WASH</a:t>
            </a:r>
            <a:endParaRPr b="1" i="0" sz="2800" u="none" cap="none" strike="noStrike">
              <a:solidFill>
                <a:srgbClr val="00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" name="Google Shape;133;p13"/>
          <p:cNvGraphicFramePr/>
          <p:nvPr/>
        </p:nvGraphicFramePr>
        <p:xfrm>
          <a:off x="6533159" y="1732493"/>
          <a:ext cx="5277274" cy="4260273"/>
        </p:xfrm>
        <a:graphic>
          <a:graphicData uri="http://schemas.openxmlformats.org/drawingml/2006/chart">
            <c:chart r:id="rId3"/>
          </a:graphicData>
        </a:graphic>
      </p:graphicFrame>
      <p:sp>
        <p:nvSpPr>
          <p:cNvPr id="134" name="Google Shape;134;p13"/>
          <p:cNvSpPr txBox="1"/>
          <p:nvPr/>
        </p:nvSpPr>
        <p:spPr>
          <a:xfrm>
            <a:off x="1411857" y="249918"/>
            <a:ext cx="5860212" cy="4143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49A9A"/>
              </a:buClr>
              <a:buSzPts val="2400"/>
              <a:buFont typeface="Calibri"/>
              <a:buNone/>
            </a:pPr>
            <a:r>
              <a:rPr b="1" i="0" lang="en-US" sz="2400" u="none" cap="none" strike="noStrike">
                <a:solidFill>
                  <a:srgbClr val="149A9A"/>
                </a:solidFill>
                <a:latin typeface="Calibri"/>
                <a:ea typeface="Calibri"/>
                <a:cs typeface="Calibri"/>
                <a:sym typeface="Calibri"/>
              </a:rPr>
              <a:t>Health Sector: Health Status and Concerns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35" name="Google Shape;135;p13"/>
          <p:cNvGraphicFramePr/>
          <p:nvPr/>
        </p:nvGraphicFramePr>
        <p:xfrm>
          <a:off x="151176" y="1036303"/>
          <a:ext cx="6230540" cy="5652654"/>
        </p:xfrm>
        <a:graphic>
          <a:graphicData uri="http://schemas.openxmlformats.org/drawingml/2006/chart">
            <c:chart r:id="rId4"/>
          </a:graphicData>
        </a:graphic>
      </p:graphicFrame>
      <p:sp>
        <p:nvSpPr>
          <p:cNvPr id="136" name="Google Shape;136;p13"/>
          <p:cNvSpPr/>
          <p:nvPr/>
        </p:nvSpPr>
        <p:spPr>
          <a:xfrm>
            <a:off x="552450" y="2085975"/>
            <a:ext cx="5276850" cy="523875"/>
          </a:xfrm>
          <a:prstGeom prst="ellipse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3"/>
          <p:cNvSpPr/>
          <p:nvPr/>
        </p:nvSpPr>
        <p:spPr>
          <a:xfrm>
            <a:off x="552450" y="2500312"/>
            <a:ext cx="5276850" cy="523875"/>
          </a:xfrm>
          <a:prstGeom prst="ellipse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3"/>
          <p:cNvSpPr/>
          <p:nvPr/>
        </p:nvSpPr>
        <p:spPr>
          <a:xfrm>
            <a:off x="6533583" y="3738562"/>
            <a:ext cx="5276850" cy="523875"/>
          </a:xfrm>
          <a:prstGeom prst="ellipse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3"/>
          <p:cNvSpPr/>
          <p:nvPr/>
        </p:nvSpPr>
        <p:spPr>
          <a:xfrm>
            <a:off x="6533583" y="4341789"/>
            <a:ext cx="5276850" cy="523875"/>
          </a:xfrm>
          <a:prstGeom prst="ellipse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3"/>
          <p:cNvSpPr/>
          <p:nvPr/>
        </p:nvSpPr>
        <p:spPr>
          <a:xfrm>
            <a:off x="208326" y="4738687"/>
            <a:ext cx="5276850" cy="523875"/>
          </a:xfrm>
          <a:prstGeom prst="ellipse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lack and white logo&#10;&#10;Description automatically generated" id="145" name="Google Shape;145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86053" y="6444734"/>
            <a:ext cx="1547685" cy="43289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6" name="Google Shape;146;p14"/>
          <p:cNvGraphicFramePr/>
          <p:nvPr/>
        </p:nvGraphicFramePr>
        <p:xfrm>
          <a:off x="6707440" y="1099011"/>
          <a:ext cx="5240034" cy="2093622"/>
        </p:xfrm>
        <a:graphic>
          <a:graphicData uri="http://schemas.openxmlformats.org/drawingml/2006/chart">
            <c:chart r:id="rId4"/>
          </a:graphicData>
        </a:graphic>
      </p:graphicFrame>
      <p:sp>
        <p:nvSpPr>
          <p:cNvPr id="147" name="Google Shape;147;p14"/>
          <p:cNvSpPr/>
          <p:nvPr/>
        </p:nvSpPr>
        <p:spPr>
          <a:xfrm>
            <a:off x="168007" y="1098770"/>
            <a:ext cx="6349042" cy="25853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73%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households have at least one income source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79%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HH has single sources of Income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55%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households earn less than 5,000 BDT/month (MSNA 2023 median income: 3,000 BDT)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35%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individuals contribute to household income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Men (25-60) are primary earners (23%), while 	women in this group contribute only </a:t>
            </a: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2%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Men (18-24) contribute 9%, women only</a:t>
            </a: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1%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8" name="Google Shape;148;p14"/>
          <p:cNvGraphicFramePr/>
          <p:nvPr/>
        </p:nvGraphicFramePr>
        <p:xfrm>
          <a:off x="5745192" y="3580009"/>
          <a:ext cx="6349042" cy="2973382"/>
        </p:xfrm>
        <a:graphic>
          <a:graphicData uri="http://schemas.openxmlformats.org/drawingml/2006/chart">
            <c:chart r:id="rId5"/>
          </a:graphicData>
        </a:graphic>
      </p:graphicFrame>
      <p:graphicFrame>
        <p:nvGraphicFramePr>
          <p:cNvPr id="149" name="Google Shape;149;p14"/>
          <p:cNvGraphicFramePr/>
          <p:nvPr/>
        </p:nvGraphicFramePr>
        <p:xfrm>
          <a:off x="339052" y="434844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{D5456BD0-7438-4FB3-AAF0-EBAD44B88857}</a:tableStyleId>
              </a:tblPr>
              <a:tblGrid>
                <a:gridCol w="3278200"/>
                <a:gridCol w="1747175"/>
              </a:tblGrid>
              <a:tr h="254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US" sz="1600" u="none" cap="none" strike="noStrike"/>
                        <a:t>Range</a:t>
                      </a:r>
                      <a:endParaRPr sz="1400" u="none" cap="none" strike="noStrike"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US" sz="1600" u="none" cap="none" strike="noStrike"/>
                        <a:t>%</a:t>
                      </a:r>
                      <a:endParaRPr b="1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b"/>
                </a:tc>
              </a:tr>
              <a:tr h="368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1-3000 BDT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23%</a:t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b"/>
                </a:tc>
              </a:tr>
              <a:tr h="368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3001- 5000 BDT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32%</a:t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b"/>
                </a:tc>
              </a:tr>
              <a:tr h="368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5001_-7000 BDT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22%</a:t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b"/>
                </a:tc>
              </a:tr>
              <a:tr h="368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7001- 10000 BDT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14%</a:t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b"/>
                </a:tc>
              </a:tr>
              <a:tr h="368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above 10000 BDT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9%</a:t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b"/>
                </a:tc>
              </a:tr>
            </a:tbl>
          </a:graphicData>
        </a:graphic>
      </p:graphicFrame>
      <p:sp>
        <p:nvSpPr>
          <p:cNvPr id="150" name="Google Shape;150;p14"/>
          <p:cNvSpPr txBox="1"/>
          <p:nvPr/>
        </p:nvSpPr>
        <p:spPr>
          <a:xfrm>
            <a:off x="244526" y="3950330"/>
            <a:ext cx="5500666" cy="2376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1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much is your total HH income average per month?</a:t>
            </a:r>
            <a:endParaRPr b="1" i="1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4"/>
          <p:cNvSpPr txBox="1"/>
          <p:nvPr/>
        </p:nvSpPr>
        <p:spPr>
          <a:xfrm>
            <a:off x="931601" y="14962"/>
            <a:ext cx="6847421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006666"/>
                </a:solidFill>
                <a:latin typeface="Calibri"/>
                <a:ea typeface="Calibri"/>
                <a:cs typeface="Calibri"/>
                <a:sym typeface="Calibri"/>
              </a:rPr>
              <a:t>Livelihoods and Skills Development Sector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Priority Needs and Gaps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4"/>
          <p:cNvSpPr txBox="1"/>
          <p:nvPr/>
        </p:nvSpPr>
        <p:spPr>
          <a:xfrm>
            <a:off x="6211018" y="4813540"/>
            <a:ext cx="448573" cy="715992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4"/>
          <p:cNvSpPr txBox="1"/>
          <p:nvPr/>
        </p:nvSpPr>
        <p:spPr>
          <a:xfrm>
            <a:off x="7776146" y="5089584"/>
            <a:ext cx="384444" cy="439947"/>
          </a:xfrm>
          <a:prstGeom prst="rect">
            <a:avLst/>
          </a:prstGeom>
          <a:noFill/>
          <a:ln cap="flat" cmpd="sng" w="2857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4"/>
          <p:cNvSpPr txBox="1"/>
          <p:nvPr/>
        </p:nvSpPr>
        <p:spPr>
          <a:xfrm>
            <a:off x="9259893" y="4261447"/>
            <a:ext cx="393938" cy="1268083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4"/>
          <p:cNvSpPr txBox="1"/>
          <p:nvPr/>
        </p:nvSpPr>
        <p:spPr>
          <a:xfrm>
            <a:off x="10766644" y="5066700"/>
            <a:ext cx="384444" cy="439947"/>
          </a:xfrm>
          <a:prstGeom prst="rect">
            <a:avLst/>
          </a:prstGeom>
          <a:noFill/>
          <a:ln cap="flat" cmpd="sng" w="2857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4"/>
          <p:cNvSpPr txBox="1"/>
          <p:nvPr/>
        </p:nvSpPr>
        <p:spPr>
          <a:xfrm>
            <a:off x="319175" y="4330461"/>
            <a:ext cx="4572002" cy="1017917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1" name="Google Shape;161;p15"/>
          <p:cNvGraphicFramePr/>
          <p:nvPr/>
        </p:nvGraphicFramePr>
        <p:xfrm>
          <a:off x="539367" y="1934998"/>
          <a:ext cx="10751127" cy="4563942"/>
        </p:xfrm>
        <a:graphic>
          <a:graphicData uri="http://schemas.openxmlformats.org/drawingml/2006/chart">
            <c:chart r:id="rId3"/>
          </a:graphicData>
        </a:graphic>
      </p:graphicFrame>
      <p:sp>
        <p:nvSpPr>
          <p:cNvPr id="162" name="Google Shape;162;p15"/>
          <p:cNvSpPr txBox="1"/>
          <p:nvPr/>
        </p:nvSpPr>
        <p:spPr>
          <a:xfrm>
            <a:off x="539367" y="1210951"/>
            <a:ext cx="7752359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47% 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households rely on casual labor (up from 38% in 2023 MSNA)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</a:pPr>
            <a:r>
              <a:rPr b="1" i="0" lang="en-US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Only 8%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total engagement are women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15"/>
          <p:cNvSpPr txBox="1"/>
          <p:nvPr/>
        </p:nvSpPr>
        <p:spPr>
          <a:xfrm>
            <a:off x="931601" y="14962"/>
            <a:ext cx="6847421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006666"/>
                </a:solidFill>
                <a:latin typeface="Calibri"/>
                <a:ea typeface="Calibri"/>
                <a:cs typeface="Calibri"/>
                <a:sym typeface="Calibri"/>
              </a:rPr>
              <a:t>Livelihoods and Skills Development Sector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Priority Needs and Gaps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6"/>
          <p:cNvSpPr txBox="1"/>
          <p:nvPr/>
        </p:nvSpPr>
        <p:spPr>
          <a:xfrm>
            <a:off x="1163525" y="1652210"/>
            <a:ext cx="9033878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ISNA 2024 – Washington Group of Questionnaire (short set)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1" lang="en-US" sz="1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12%</a:t>
            </a:r>
            <a:r>
              <a:rPr b="0" i="1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responded to have at least one disability (11% female, 13% male)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1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Breakdown per category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4.58%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has difficulty seeing even after wearing glasses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2.85%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has difficulty hearing even after wearing hearing aid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7.19%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has difficulty walking and climbing steps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3.9%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has difficulty remembering or concentrating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4.49%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has difficulty with self-care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2.14%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has difficulty understanding or being understood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16"/>
          <p:cNvSpPr txBox="1"/>
          <p:nvPr/>
        </p:nvSpPr>
        <p:spPr>
          <a:xfrm>
            <a:off x="1163525" y="198732"/>
            <a:ext cx="6094562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149999"/>
                </a:solidFill>
                <a:latin typeface="Calibri"/>
                <a:ea typeface="Calibri"/>
                <a:cs typeface="Calibri"/>
                <a:sym typeface="Calibri"/>
              </a:rPr>
              <a:t>AGE &amp; DISABILITY</a:t>
            </a:r>
            <a:endParaRPr b="0" i="0" sz="2800" u="none" cap="none" strike="noStrike">
              <a:solidFill>
                <a:srgbClr val="14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6"/>
          <p:cNvSpPr txBox="1"/>
          <p:nvPr/>
        </p:nvSpPr>
        <p:spPr>
          <a:xfrm>
            <a:off x="367121" y="1154280"/>
            <a:ext cx="6198576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1" i="0" lang="en-US" sz="2100" u="none" cap="none" strike="noStrike">
                <a:solidFill>
                  <a:srgbClr val="149999"/>
                </a:solidFill>
                <a:latin typeface="Calibri"/>
                <a:ea typeface="Calibri"/>
                <a:cs typeface="Calibri"/>
                <a:sym typeface="Calibri"/>
              </a:rPr>
              <a:t>Demographic data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Google Shape;175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5998" y="1596578"/>
            <a:ext cx="5489511" cy="313198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76" name="Google Shape;176;p17"/>
          <p:cNvSpPr txBox="1"/>
          <p:nvPr/>
        </p:nvSpPr>
        <p:spPr>
          <a:xfrm>
            <a:off x="1072055" y="253020"/>
            <a:ext cx="631408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009999"/>
                </a:solidFill>
                <a:latin typeface="Calibri"/>
                <a:ea typeface="Calibri"/>
                <a:cs typeface="Calibri"/>
                <a:sym typeface="Calibri"/>
              </a:rPr>
              <a:t>EEN: Strengthening community resilience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7" name="Google Shape;177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06490" y="1585190"/>
            <a:ext cx="5489512" cy="3143371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18"/>
          <p:cNvPicPr preferRelativeResize="0"/>
          <p:nvPr/>
        </p:nvPicPr>
        <p:blipFill rotWithShape="1">
          <a:blip r:embed="rId3">
            <a:alphaModFix/>
          </a:blip>
          <a:srcRect b="2732" l="1392" r="1113" t="3267"/>
          <a:stretch/>
        </p:blipFill>
        <p:spPr>
          <a:xfrm>
            <a:off x="3139976" y="1320262"/>
            <a:ext cx="6228311" cy="515459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83" name="Google Shape;183;p18"/>
          <p:cNvSpPr txBox="1"/>
          <p:nvPr/>
        </p:nvSpPr>
        <p:spPr>
          <a:xfrm>
            <a:off x="755310" y="73766"/>
            <a:ext cx="691307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009999"/>
                </a:solidFill>
                <a:latin typeface="Calibri"/>
                <a:ea typeface="Calibri"/>
                <a:cs typeface="Calibri"/>
                <a:sym typeface="Calibri"/>
              </a:rPr>
              <a:t>ACCOUNTABILITY TO AFFECTED POPULATIONS (AAP)</a:t>
            </a:r>
            <a:endParaRPr b="0" i="0" sz="2400" u="none" cap="none" strike="noStrike">
              <a:solidFill>
                <a:srgbClr val="00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8"/>
          <p:cNvSpPr txBox="1"/>
          <p:nvPr/>
        </p:nvSpPr>
        <p:spPr>
          <a:xfrm>
            <a:off x="850199" y="463386"/>
            <a:ext cx="619857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Information dissemination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"/>
          <p:cNvSpPr txBox="1"/>
          <p:nvPr/>
        </p:nvSpPr>
        <p:spPr>
          <a:xfrm>
            <a:off x="954911" y="159028"/>
            <a:ext cx="6360289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149A9A"/>
                </a:solidFill>
                <a:latin typeface="Calibri"/>
                <a:ea typeface="Calibri"/>
                <a:cs typeface="Calibri"/>
                <a:sym typeface="Calibri"/>
              </a:rPr>
              <a:t>Background</a:t>
            </a:r>
            <a:endParaRPr b="1" i="0" sz="2800" u="none" cap="none" strike="noStrike">
              <a:solidFill>
                <a:srgbClr val="00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"/>
          <p:cNvSpPr txBox="1"/>
          <p:nvPr/>
        </p:nvSpPr>
        <p:spPr>
          <a:xfrm>
            <a:off x="547851" y="2728808"/>
            <a:ext cx="11075277" cy="16164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rgbClr val="007976"/>
                </a:solidFill>
                <a:latin typeface="Lato"/>
                <a:ea typeface="Lato"/>
                <a:cs typeface="Lato"/>
                <a:sym typeface="Lato"/>
              </a:rPr>
              <a:t>Sampling Method: </a:t>
            </a:r>
            <a:r>
              <a:rPr b="0" i="0" lang="en-US" sz="17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A stratified random sampling with probability proportional to the population size at camp level. </a:t>
            </a:r>
            <a:endParaRPr b="0" i="0" sz="17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rgbClr val="007976"/>
                </a:solidFill>
                <a:latin typeface="Lato"/>
                <a:ea typeface="Lato"/>
                <a:cs typeface="Lato"/>
                <a:sym typeface="Lato"/>
              </a:rPr>
              <a:t>Sample Size: </a:t>
            </a:r>
            <a:r>
              <a:rPr b="0" i="0" lang="en-US" sz="17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Refugees: 3,465 HHs (Ukhia 2730, Teknaf 735), 105 HHs from each Camps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rgbClr val="007976"/>
                </a:solidFill>
                <a:latin typeface="Lato"/>
                <a:ea typeface="Lato"/>
                <a:cs typeface="Lato"/>
                <a:sym typeface="Lato"/>
              </a:rPr>
              <a:t>Data Collection: </a:t>
            </a:r>
            <a:r>
              <a:rPr b="0" i="0" lang="en-US" sz="17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A joint data collection process has conducted by ISCG, UNHCR/ACTED and IOM/NPM from August to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September 2024, </a:t>
            </a:r>
            <a:r>
              <a:rPr b="1" i="0" lang="en-US" sz="1600" u="none" cap="none" strike="noStrike">
                <a:solidFill>
                  <a:srgbClr val="007976"/>
                </a:solidFill>
                <a:latin typeface="Lato"/>
                <a:ea typeface="Lato"/>
                <a:cs typeface="Lato"/>
                <a:sym typeface="Lato"/>
              </a:rPr>
              <a:t>90% confidence interval and 10% margin of error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9"/>
          <p:cNvSpPr txBox="1"/>
          <p:nvPr/>
        </p:nvSpPr>
        <p:spPr>
          <a:xfrm>
            <a:off x="864079" y="2222774"/>
            <a:ext cx="10343072" cy="16663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WASH Sector will provide feedback to Partners based on findings from the Inter Sector Needs Assessment (ISNA) 2024, conducted at the household level within the Camps.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 email communication will highlight areas identified from beneficiaries’ perceptions that require attention to enhance service delivery and improve hygiene standard across the Camps.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Google Shape;44;p3"/>
          <p:cNvGraphicFramePr/>
          <p:nvPr/>
        </p:nvGraphicFramePr>
        <p:xfrm>
          <a:off x="214699" y="1464430"/>
          <a:ext cx="6724263" cy="3657367"/>
        </p:xfrm>
        <a:graphic>
          <a:graphicData uri="http://schemas.openxmlformats.org/drawingml/2006/chart">
            <c:chart r:id="rId3"/>
          </a:graphicData>
        </a:graphic>
      </p:graphicFrame>
      <p:sp>
        <p:nvSpPr>
          <p:cNvPr id="45" name="Google Shape;45;p3"/>
          <p:cNvSpPr txBox="1"/>
          <p:nvPr/>
        </p:nvSpPr>
        <p:spPr>
          <a:xfrm>
            <a:off x="513452" y="1866407"/>
            <a:ext cx="791474" cy="304376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3"/>
          <p:cNvSpPr txBox="1"/>
          <p:nvPr/>
        </p:nvSpPr>
        <p:spPr>
          <a:xfrm>
            <a:off x="972273" y="164815"/>
            <a:ext cx="6348714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149A9A"/>
                </a:solidFill>
                <a:latin typeface="Calibri"/>
                <a:ea typeface="Calibri"/>
                <a:cs typeface="Calibri"/>
                <a:sym typeface="Calibri"/>
              </a:rPr>
              <a:t>Water</a:t>
            </a:r>
            <a:endParaRPr b="1" i="0" sz="2800" u="none" cap="none" strike="noStrike">
              <a:solidFill>
                <a:srgbClr val="00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3"/>
          <p:cNvSpPr txBox="1"/>
          <p:nvPr/>
        </p:nvSpPr>
        <p:spPr>
          <a:xfrm>
            <a:off x="1" y="5582298"/>
            <a:ext cx="1219200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149999"/>
                </a:solidFill>
                <a:latin typeface="Calibri"/>
                <a:ea typeface="Calibri"/>
                <a:cs typeface="Calibri"/>
                <a:sym typeface="Calibri"/>
              </a:rPr>
              <a:t>Average 23 liters of domestic water collected per person per day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8" name="Google Shape;48;p3"/>
          <p:cNvGraphicFramePr/>
          <p:nvPr/>
        </p:nvGraphicFramePr>
        <p:xfrm>
          <a:off x="7035800" y="2001957"/>
          <a:ext cx="5059680" cy="2615763"/>
        </p:xfrm>
        <a:graphic>
          <a:graphicData uri="http://schemas.openxmlformats.org/drawingml/2006/chart">
            <c:chart r:id="rId4"/>
          </a:graphicData>
        </a:graphic>
      </p:graphicFrame>
      <p:sp>
        <p:nvSpPr>
          <p:cNvPr id="49" name="Google Shape;49;p3"/>
          <p:cNvSpPr txBox="1"/>
          <p:nvPr/>
        </p:nvSpPr>
        <p:spPr>
          <a:xfrm>
            <a:off x="10384507" y="2623327"/>
            <a:ext cx="791474" cy="304376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"/>
          <p:cNvSpPr txBox="1"/>
          <p:nvPr/>
        </p:nvSpPr>
        <p:spPr>
          <a:xfrm>
            <a:off x="972273" y="164815"/>
            <a:ext cx="6348714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149A9A"/>
                </a:solidFill>
                <a:latin typeface="Calibri"/>
                <a:ea typeface="Calibri"/>
                <a:cs typeface="Calibri"/>
                <a:sym typeface="Calibri"/>
              </a:rPr>
              <a:t>Sanitation</a:t>
            </a:r>
            <a:endParaRPr b="1" i="0" sz="2800" u="none" cap="none" strike="noStrike">
              <a:solidFill>
                <a:srgbClr val="00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5" name="Google Shape;55;p4"/>
          <p:cNvGraphicFramePr/>
          <p:nvPr/>
        </p:nvGraphicFramePr>
        <p:xfrm>
          <a:off x="513080" y="1782051"/>
          <a:ext cx="5481320" cy="3104910"/>
        </p:xfrm>
        <a:graphic>
          <a:graphicData uri="http://schemas.openxmlformats.org/drawingml/2006/chart">
            <c:chart r:id="rId3"/>
          </a:graphicData>
        </a:graphic>
      </p:graphicFrame>
      <p:graphicFrame>
        <p:nvGraphicFramePr>
          <p:cNvPr id="56" name="Google Shape;56;p4"/>
          <p:cNvGraphicFramePr/>
          <p:nvPr/>
        </p:nvGraphicFramePr>
        <p:xfrm>
          <a:off x="6624320" y="1782051"/>
          <a:ext cx="5298440" cy="3104910"/>
        </p:xfrm>
        <a:graphic>
          <a:graphicData uri="http://schemas.openxmlformats.org/drawingml/2006/chart">
            <c:chart r:id="rId4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68233" y="1517885"/>
            <a:ext cx="7653312" cy="3834757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5"/>
          <p:cNvSpPr txBox="1"/>
          <p:nvPr/>
        </p:nvSpPr>
        <p:spPr>
          <a:xfrm>
            <a:off x="972273" y="164815"/>
            <a:ext cx="6348714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149A9A"/>
                </a:solidFill>
                <a:latin typeface="Calibri"/>
                <a:ea typeface="Calibri"/>
                <a:cs typeface="Calibri"/>
                <a:sym typeface="Calibri"/>
              </a:rPr>
              <a:t>Privatization</a:t>
            </a:r>
            <a:endParaRPr b="1" i="0" sz="2800" u="none" cap="none" strike="noStrike">
              <a:solidFill>
                <a:srgbClr val="00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5"/>
          <p:cNvSpPr txBox="1"/>
          <p:nvPr/>
        </p:nvSpPr>
        <p:spPr>
          <a:xfrm>
            <a:off x="6595271" y="1244335"/>
            <a:ext cx="2980529" cy="6555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% of households having built they private family latrine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5"/>
          <p:cNvSpPr txBox="1"/>
          <p:nvPr/>
        </p:nvSpPr>
        <p:spPr>
          <a:xfrm>
            <a:off x="1668233" y="1182192"/>
            <a:ext cx="342931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% of households having their own private family latrine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6"/>
          <p:cNvSpPr txBox="1"/>
          <p:nvPr/>
        </p:nvSpPr>
        <p:spPr>
          <a:xfrm>
            <a:off x="972273" y="164815"/>
            <a:ext cx="6348714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149A9A"/>
                </a:solidFill>
                <a:latin typeface="Calibri"/>
                <a:ea typeface="Calibri"/>
                <a:cs typeface="Calibri"/>
                <a:sym typeface="Calibri"/>
              </a:rPr>
              <a:t>Privatization</a:t>
            </a:r>
            <a:endParaRPr b="1" i="0" sz="2800" u="none" cap="none" strike="noStrike">
              <a:solidFill>
                <a:srgbClr val="00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0" name="Google Shape;70;p6"/>
          <p:cNvGraphicFramePr/>
          <p:nvPr/>
        </p:nvGraphicFramePr>
        <p:xfrm>
          <a:off x="721360" y="1803400"/>
          <a:ext cx="5588000" cy="3068320"/>
        </p:xfrm>
        <a:graphic>
          <a:graphicData uri="http://schemas.openxmlformats.org/drawingml/2006/chart">
            <c:chart r:id="rId3"/>
          </a:graphicData>
        </a:graphic>
      </p:graphicFrame>
      <p:graphicFrame>
        <p:nvGraphicFramePr>
          <p:cNvPr id="71" name="Google Shape;71;p6"/>
          <p:cNvGraphicFramePr/>
          <p:nvPr/>
        </p:nvGraphicFramePr>
        <p:xfrm>
          <a:off x="7076440" y="1803400"/>
          <a:ext cx="4719320" cy="3068320"/>
        </p:xfrm>
        <a:graphic>
          <a:graphicData uri="http://schemas.openxmlformats.org/drawingml/2006/chart">
            <c:chart r:id="rId4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" name="Google Shape;76;p7"/>
          <p:cNvGraphicFramePr/>
          <p:nvPr/>
        </p:nvGraphicFramePr>
        <p:xfrm>
          <a:off x="642939" y="1533524"/>
          <a:ext cx="4786312" cy="3990975"/>
        </p:xfrm>
        <a:graphic>
          <a:graphicData uri="http://schemas.openxmlformats.org/drawingml/2006/chart">
            <c:chart r:id="rId3"/>
          </a:graphicData>
        </a:graphic>
      </p:graphicFrame>
      <p:sp>
        <p:nvSpPr>
          <p:cNvPr id="77" name="Google Shape;77;p7"/>
          <p:cNvSpPr txBox="1"/>
          <p:nvPr/>
        </p:nvSpPr>
        <p:spPr>
          <a:xfrm>
            <a:off x="972273" y="164815"/>
            <a:ext cx="6348714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149A9A"/>
                </a:solidFill>
                <a:latin typeface="Calibri"/>
                <a:ea typeface="Calibri"/>
                <a:cs typeface="Calibri"/>
                <a:sym typeface="Calibri"/>
              </a:rPr>
              <a:t>Privatization</a:t>
            </a:r>
            <a:endParaRPr b="1" i="0" sz="2800" u="none" cap="none" strike="noStrike">
              <a:solidFill>
                <a:srgbClr val="00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7"/>
          <p:cNvSpPr txBox="1"/>
          <p:nvPr/>
        </p:nvSpPr>
        <p:spPr>
          <a:xfrm>
            <a:off x="4100513" y="2333308"/>
            <a:ext cx="947737" cy="3133725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9" name="Google Shape;79;p7"/>
          <p:cNvCxnSpPr>
            <a:stCxn id="78" idx="3"/>
          </p:cNvCxnSpPr>
          <p:nvPr/>
        </p:nvCxnSpPr>
        <p:spPr>
          <a:xfrm>
            <a:off x="5048250" y="3900171"/>
            <a:ext cx="1245000" cy="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graphicFrame>
        <p:nvGraphicFramePr>
          <p:cNvPr id="80" name="Google Shape;80;p7"/>
          <p:cNvGraphicFramePr/>
          <p:nvPr/>
        </p:nvGraphicFramePr>
        <p:xfrm>
          <a:off x="6293235" y="2461666"/>
          <a:ext cx="5603493" cy="2887170"/>
        </p:xfrm>
        <a:graphic>
          <a:graphicData uri="http://schemas.openxmlformats.org/drawingml/2006/chart">
            <c:chart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Google Shape;85;p8"/>
          <p:cNvGraphicFramePr/>
          <p:nvPr/>
        </p:nvGraphicFramePr>
        <p:xfrm>
          <a:off x="589758" y="1186076"/>
          <a:ext cx="4606026" cy="2593444"/>
        </p:xfrm>
        <a:graphic>
          <a:graphicData uri="http://schemas.openxmlformats.org/drawingml/2006/chart">
            <c:chart r:id="rId3"/>
          </a:graphicData>
        </a:graphic>
      </p:graphicFrame>
      <p:graphicFrame>
        <p:nvGraphicFramePr>
          <p:cNvPr id="86" name="Google Shape;86;p8"/>
          <p:cNvGraphicFramePr/>
          <p:nvPr/>
        </p:nvGraphicFramePr>
        <p:xfrm>
          <a:off x="5961880" y="1064608"/>
          <a:ext cx="5640362" cy="2770792"/>
        </p:xfrm>
        <a:graphic>
          <a:graphicData uri="http://schemas.openxmlformats.org/drawingml/2006/chart">
            <c:chart r:id="rId4"/>
          </a:graphicData>
        </a:graphic>
      </p:graphicFrame>
      <p:sp>
        <p:nvSpPr>
          <p:cNvPr id="87" name="Google Shape;87;p8"/>
          <p:cNvSpPr txBox="1"/>
          <p:nvPr/>
        </p:nvSpPr>
        <p:spPr>
          <a:xfrm>
            <a:off x="972273" y="164815"/>
            <a:ext cx="6348714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149A9A"/>
                </a:solidFill>
                <a:latin typeface="Calibri"/>
                <a:ea typeface="Calibri"/>
                <a:cs typeface="Calibri"/>
                <a:sym typeface="Calibri"/>
              </a:rPr>
              <a:t>Solid Waste Management</a:t>
            </a:r>
            <a:endParaRPr b="1" i="0" sz="2800" u="none" cap="none" strike="noStrike">
              <a:solidFill>
                <a:srgbClr val="00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8"/>
          <p:cNvSpPr txBox="1"/>
          <p:nvPr/>
        </p:nvSpPr>
        <p:spPr>
          <a:xfrm>
            <a:off x="3062288" y="2825823"/>
            <a:ext cx="1700212" cy="442912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8"/>
          <p:cNvSpPr/>
          <p:nvPr/>
        </p:nvSpPr>
        <p:spPr>
          <a:xfrm>
            <a:off x="1427480" y="5479732"/>
            <a:ext cx="1137919" cy="1130617"/>
          </a:xfrm>
          <a:prstGeom prst="ellipse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0" name="Google Shape;90;p8"/>
          <p:cNvCxnSpPr/>
          <p:nvPr/>
        </p:nvCxnSpPr>
        <p:spPr>
          <a:xfrm flipH="1" rot="10800000">
            <a:off x="2565399" y="5280040"/>
            <a:ext cx="3396600" cy="653400"/>
          </a:xfrm>
          <a:prstGeom prst="bentConnector3">
            <a:avLst>
              <a:gd fmla="val 85893" name="adj1"/>
            </a:avLst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91" name="Google Shape;91;p8"/>
          <p:cNvSpPr txBox="1"/>
          <p:nvPr/>
        </p:nvSpPr>
        <p:spPr>
          <a:xfrm>
            <a:off x="6393453" y="1591517"/>
            <a:ext cx="730632" cy="312828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2" name="Google Shape;92;p8"/>
          <p:cNvGraphicFramePr/>
          <p:nvPr/>
        </p:nvGraphicFramePr>
        <p:xfrm>
          <a:off x="543560" y="3942535"/>
          <a:ext cx="4652224" cy="2583962"/>
        </p:xfrm>
        <a:graphic>
          <a:graphicData uri="http://schemas.openxmlformats.org/drawingml/2006/chart">
            <c:chart r:id="rId5"/>
          </a:graphicData>
        </a:graphic>
      </p:graphicFrame>
      <p:graphicFrame>
        <p:nvGraphicFramePr>
          <p:cNvPr id="93" name="Google Shape;93;p8"/>
          <p:cNvGraphicFramePr/>
          <p:nvPr/>
        </p:nvGraphicFramePr>
        <p:xfrm>
          <a:off x="5961879" y="3942535"/>
          <a:ext cx="5640362" cy="2583962"/>
        </p:xfrm>
        <a:graphic>
          <a:graphicData uri="http://schemas.openxmlformats.org/drawingml/2006/chart">
            <c:chart r:id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8" name="Google Shape;98;p9"/>
          <p:cNvGraphicFramePr/>
          <p:nvPr/>
        </p:nvGraphicFramePr>
        <p:xfrm>
          <a:off x="3566838" y="1993041"/>
          <a:ext cx="4837906" cy="2743200"/>
        </p:xfrm>
        <a:graphic>
          <a:graphicData uri="http://schemas.openxmlformats.org/drawingml/2006/chart">
            <c:chart r:id="rId3"/>
          </a:graphicData>
        </a:graphic>
      </p:graphicFrame>
      <p:sp>
        <p:nvSpPr>
          <p:cNvPr id="99" name="Google Shape;99;p9"/>
          <p:cNvSpPr txBox="1"/>
          <p:nvPr/>
        </p:nvSpPr>
        <p:spPr>
          <a:xfrm>
            <a:off x="972273" y="164815"/>
            <a:ext cx="6348714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149A9A"/>
                </a:solidFill>
                <a:latin typeface="Calibri"/>
                <a:ea typeface="Calibri"/>
                <a:cs typeface="Calibri"/>
                <a:sym typeface="Calibri"/>
              </a:rPr>
              <a:t>Solid Waste Management</a:t>
            </a:r>
            <a:endParaRPr b="1" i="0" sz="2800" u="none" cap="none" strike="noStrike">
              <a:solidFill>
                <a:srgbClr val="00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_rels/themeOverride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/Relationships>
</file>

<file path=ppt/theme/_rels/themeOverride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/Relationships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Override1.xml><?xml version="1.0" encoding="utf-8"?>
<a:themeOverride xmlns:a="http://schemas.openxmlformats.org/drawingml/2006/main">
  <a:clrScheme name="Integral">
    <a:dk1>
      <a:sysClr val="windowText" lastClr="000000"/>
    </a:dk1>
    <a:lt1>
      <a:sysClr val="window" lastClr="FFFFFF"/>
    </a:lt1>
    <a:dk2>
      <a:srgbClr val="335B74"/>
    </a:dk2>
    <a:lt2>
      <a:srgbClr val="DFE3E5"/>
    </a:lt2>
    <a:accent1>
      <a:srgbClr val="1CADE4"/>
    </a:accent1>
    <a:accent2>
      <a:srgbClr val="2683C6"/>
    </a:accent2>
    <a:accent3>
      <a:srgbClr val="27CED7"/>
    </a:accent3>
    <a:accent4>
      <a:srgbClr val="42BA97"/>
    </a:accent4>
    <a:accent5>
      <a:srgbClr val="3E8853"/>
    </a:accent5>
    <a:accent6>
      <a:srgbClr val="62A39F"/>
    </a:accent6>
    <a:hlink>
      <a:srgbClr val="6B9F25"/>
    </a:hlink>
    <a:folHlink>
      <a:srgbClr val="B26B02"/>
    </a:folHlink>
  </a:clrScheme>
  <a:fontScheme name="Integral">
    <a:majorFont>
      <a:latin typeface="Tw Cen MT Condensed" panose="020B0606020104020203"/>
      <a:ea typeface=""/>
      <a:cs typeface=""/>
      <a:font script="Grek" typeface="Calibri"/>
      <a:font script="Cyrl" typeface="Calibri"/>
      <a:font script="Jpan" typeface="メイリオ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w Cen MT" panose="020B0602020104020603"/>
      <a:ea typeface=""/>
      <a:cs typeface=""/>
      <a:font script="Grek" typeface="Calibri"/>
      <a:font script="Cyrl" typeface="Calibri"/>
      <a:font script="Jpan" typeface="メイリオ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Integral">
    <a:fillStyleLst>
      <a:solidFill>
        <a:schemeClr val="phClr"/>
      </a:solidFill>
      <a:gradFill rotWithShape="1">
        <a:gsLst>
          <a:gs pos="0">
            <a:schemeClr val="phClr">
              <a:tint val="83000"/>
              <a:satMod val="100000"/>
              <a:lumMod val="100000"/>
            </a:schemeClr>
          </a:gs>
          <a:gs pos="100000">
            <a:schemeClr val="phClr">
              <a:tint val="61000"/>
              <a:satMod val="150000"/>
              <a:lumMod val="100000"/>
            </a:schemeClr>
          </a:gs>
        </a:gsLst>
        <a:path path="circle">
          <a:fillToRect l="100000" t="100000" r="100000" b="100000"/>
        </a:path>
      </a:gradFill>
      <a:gradFill rotWithShape="1">
        <a:gsLst>
          <a:gs pos="0">
            <a:schemeClr val="phClr">
              <a:tint val="100000"/>
              <a:shade val="85000"/>
              <a:satMod val="100000"/>
              <a:lumMod val="100000"/>
            </a:schemeClr>
          </a:gs>
          <a:gs pos="100000">
            <a:schemeClr val="phClr">
              <a:tint val="90000"/>
              <a:shade val="100000"/>
              <a:satMod val="150000"/>
              <a:lumMod val="100000"/>
            </a:schemeClr>
          </a:gs>
        </a:gsLst>
        <a:path path="circle">
          <a:fillToRect l="100000" t="100000" r="100000" b="10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50800" dist="12700" dir="5400000" algn="ctr" rotWithShape="0">
            <a:srgbClr val="000000">
              <a:alpha val="50000"/>
            </a:srgbClr>
          </a:outerShdw>
        </a:effectLst>
      </a:effectStyle>
      <a:effectStyle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phClr">
              <a:shade val="35000"/>
              <a:satMod val="160000"/>
            </a:schemeClr>
          </a:contourClr>
        </a:sp3d>
      </a:effectStyle>
    </a:effectStyleLst>
    <a:bgFillStyleLst>
      <a:solidFill>
        <a:schemeClr val="phClr"/>
      </a:solidFill>
      <a:solidFill>
        <a:schemeClr val="phClr">
          <a:tint val="95000"/>
          <a:shade val="85000"/>
          <a:satMod val="125000"/>
        </a:schemeClr>
      </a:solidFill>
      <a:blipFill rotWithShape="1">
        <a:blip xmlns:r="http://schemas.openxmlformats.org/officeDocument/2006/relationships" r:embed="rId1">
          <a:duotone>
            <a:schemeClr val="phClr">
              <a:tint val="95000"/>
              <a:shade val="74000"/>
              <a:satMod val="230000"/>
            </a:schemeClr>
            <a:schemeClr val="phClr">
              <a:tint val="92000"/>
              <a:shade val="69000"/>
              <a:satMod val="250000"/>
            </a:schemeClr>
          </a:duotone>
        </a:blip>
        <a:tile tx="0" ty="0" sx="40000" sy="40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Integral">
    <a:dk1>
      <a:sysClr val="windowText" lastClr="000000"/>
    </a:dk1>
    <a:lt1>
      <a:sysClr val="window" lastClr="FFFFFF"/>
    </a:lt1>
    <a:dk2>
      <a:srgbClr val="335B74"/>
    </a:dk2>
    <a:lt2>
      <a:srgbClr val="DFE3E5"/>
    </a:lt2>
    <a:accent1>
      <a:srgbClr val="1CADE4"/>
    </a:accent1>
    <a:accent2>
      <a:srgbClr val="2683C6"/>
    </a:accent2>
    <a:accent3>
      <a:srgbClr val="27CED7"/>
    </a:accent3>
    <a:accent4>
      <a:srgbClr val="42BA97"/>
    </a:accent4>
    <a:accent5>
      <a:srgbClr val="3E8853"/>
    </a:accent5>
    <a:accent6>
      <a:srgbClr val="62A39F"/>
    </a:accent6>
    <a:hlink>
      <a:srgbClr val="6B9F25"/>
    </a:hlink>
    <a:folHlink>
      <a:srgbClr val="B26B02"/>
    </a:folHlink>
  </a:clrScheme>
  <a:fontScheme name="Integral">
    <a:majorFont>
      <a:latin typeface="Tw Cen MT Condensed" panose="020B0606020104020203"/>
      <a:ea typeface=""/>
      <a:cs typeface=""/>
      <a:font script="Grek" typeface="Calibri"/>
      <a:font script="Cyrl" typeface="Calibri"/>
      <a:font script="Jpan" typeface="メイリオ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w Cen MT" panose="020B0602020104020603"/>
      <a:ea typeface=""/>
      <a:cs typeface=""/>
      <a:font script="Grek" typeface="Calibri"/>
      <a:font script="Cyrl" typeface="Calibri"/>
      <a:font script="Jpan" typeface="メイリオ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Integral">
    <a:fillStyleLst>
      <a:solidFill>
        <a:schemeClr val="phClr"/>
      </a:solidFill>
      <a:gradFill rotWithShape="1">
        <a:gsLst>
          <a:gs pos="0">
            <a:schemeClr val="phClr">
              <a:tint val="83000"/>
              <a:satMod val="100000"/>
              <a:lumMod val="100000"/>
            </a:schemeClr>
          </a:gs>
          <a:gs pos="100000">
            <a:schemeClr val="phClr">
              <a:tint val="61000"/>
              <a:satMod val="150000"/>
              <a:lumMod val="100000"/>
            </a:schemeClr>
          </a:gs>
        </a:gsLst>
        <a:path path="circle">
          <a:fillToRect l="100000" t="100000" r="100000" b="100000"/>
        </a:path>
      </a:gradFill>
      <a:gradFill rotWithShape="1">
        <a:gsLst>
          <a:gs pos="0">
            <a:schemeClr val="phClr">
              <a:tint val="100000"/>
              <a:shade val="85000"/>
              <a:satMod val="100000"/>
              <a:lumMod val="100000"/>
            </a:schemeClr>
          </a:gs>
          <a:gs pos="100000">
            <a:schemeClr val="phClr">
              <a:tint val="90000"/>
              <a:shade val="100000"/>
              <a:satMod val="150000"/>
              <a:lumMod val="100000"/>
            </a:schemeClr>
          </a:gs>
        </a:gsLst>
        <a:path path="circle">
          <a:fillToRect l="100000" t="100000" r="100000" b="10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50800" dist="12700" dir="5400000" algn="ctr" rotWithShape="0">
            <a:srgbClr val="000000">
              <a:alpha val="50000"/>
            </a:srgbClr>
          </a:outerShdw>
        </a:effectLst>
      </a:effectStyle>
      <a:effectStyle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phClr">
              <a:shade val="35000"/>
              <a:satMod val="160000"/>
            </a:schemeClr>
          </a:contourClr>
        </a:sp3d>
      </a:effectStyle>
    </a:effectStyleLst>
    <a:bgFillStyleLst>
      <a:solidFill>
        <a:schemeClr val="phClr"/>
      </a:solidFill>
      <a:solidFill>
        <a:schemeClr val="phClr">
          <a:tint val="95000"/>
          <a:shade val="85000"/>
          <a:satMod val="125000"/>
        </a:schemeClr>
      </a:solidFill>
      <a:blipFill rotWithShape="1">
        <a:blip xmlns:r="http://schemas.openxmlformats.org/officeDocument/2006/relationships" r:embed="rId1">
          <a:duotone>
            <a:schemeClr val="phClr">
              <a:tint val="95000"/>
              <a:shade val="74000"/>
              <a:satMod val="230000"/>
            </a:schemeClr>
            <a:schemeClr val="phClr">
              <a:tint val="92000"/>
              <a:shade val="69000"/>
              <a:satMod val="250000"/>
            </a:schemeClr>
          </a:duotone>
        </a:blip>
        <a:tile tx="0" ty="0" sx="40000" sy="40000" flip="none" algn="tl"/>
      </a:blipFill>
    </a:bgFillStyleLst>
  </a:fmtScheme>
</a:themeOverrid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2022-11-14T05:29:41Z</dcterms:created>
  <dc:creator>Microsoft account</dc:creator>
</cp:coreProperties>
</file>