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"/>
  </p:notesMasterIdLst>
  <p:sldIdLst>
    <p:sldId id="688" r:id="rId2"/>
    <p:sldId id="259" r:id="rId3"/>
    <p:sldId id="689" r:id="rId4"/>
    <p:sldId id="690" r:id="rId5"/>
  </p:sldIdLst>
  <p:sldSz cx="12192000" cy="6858000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g0AjMFTL+RPEZQZI+3JQzcGWUG/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326CA0-D08B-2A8F-1D3D-E1D82B4E43E6}" name="cxb-watsanco-msf-oca" initials="cx" userId="S::cxb-watsanco@oca.msf.org::b3b46b41-e84f-4a7d-886c-4c7c41aeb79b" providerId="AD"/>
  <p188:author id="{C1D6BCB8-CF11-064E-0F20-299F90AF45DC}" name="cxb-epidem2" initials="cx" userId="S::cxb-epidem2@oca.msf.org::e5dc5c19-c5df-4cca-b9d6-fcec860cac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9A64D4-7E6A-4110-8376-BA3103B2270F}">
  <a:tblStyle styleId="{1F9A64D4-7E6A-4110-8376-BA3103B2270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48AFAD1-8F01-4FC5-A74F-FF7910AB5F8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F46AF1D-FC3E-4779-989A-D3769313A29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63" Type="http://schemas.microsoft.com/office/2018/10/relationships/authors" Target="authors.xml"/><Relationship Id="rId59" Type="http://schemas.openxmlformats.org/officeDocument/2006/relationships/presProps" Target="presProps.xml"/><Relationship Id="rId2" Type="http://schemas.openxmlformats.org/officeDocument/2006/relationships/slide" Target="slides/slide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60" Type="http://schemas.openxmlformats.org/officeDocument/2006/relationships/viewProps" Target="viewProps.xml"/><Relationship Id="rId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533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3007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31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0"/>
          <p:cNvSpPr/>
          <p:nvPr/>
        </p:nvSpPr>
        <p:spPr>
          <a:xfrm>
            <a:off x="0" y="905691"/>
            <a:ext cx="12192000" cy="69669"/>
          </a:xfrm>
          <a:prstGeom prst="rect">
            <a:avLst/>
          </a:prstGeom>
          <a:solidFill>
            <a:srgbClr val="149A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60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460" y="-17417"/>
            <a:ext cx="680841" cy="90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6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9674" y="81211"/>
            <a:ext cx="4703090" cy="772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6BA181-CE4F-013F-9F3D-F48A05AA368C}"/>
              </a:ext>
            </a:extLst>
          </p:cNvPr>
          <p:cNvSpPr txBox="1"/>
          <p:nvPr/>
        </p:nvSpPr>
        <p:spPr>
          <a:xfrm>
            <a:off x="859536" y="256358"/>
            <a:ext cx="66019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0E9A9B"/>
                </a:solidFill>
              </a:rPr>
              <a:t>Contingency Stocks Updates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D3867-982B-FC0A-0738-30D785CF8B03}"/>
              </a:ext>
            </a:extLst>
          </p:cNvPr>
          <p:cNvSpPr txBox="1"/>
          <p:nvPr/>
        </p:nvSpPr>
        <p:spPr>
          <a:xfrm>
            <a:off x="683290" y="2729590"/>
            <a:ext cx="90575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 reported stocks within their custody (along with the stocks received from AFAs)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IOM UNHCR and UNICEF have reported the stocks that they have in their own custody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BDRCS, DPHE : Non JRP Partner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4D462-E56E-8350-EADB-C164231E3D54}"/>
              </a:ext>
            </a:extLst>
          </p:cNvPr>
          <p:cNvSpPr txBox="1"/>
          <p:nvPr/>
        </p:nvSpPr>
        <p:spPr>
          <a:xfrm>
            <a:off x="199782" y="1776023"/>
            <a:ext cx="55669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E9A9B"/>
                </a:solidFill>
              </a:rPr>
              <a:t>Key points:</a:t>
            </a:r>
          </a:p>
        </p:txBody>
      </p:sp>
    </p:spTree>
    <p:extLst>
      <p:ext uri="{BB962C8B-B14F-4D97-AF65-F5344CB8AC3E}">
        <p14:creationId xmlns:p14="http://schemas.microsoft.com/office/powerpoint/2010/main" val="2331333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B2526-7E30-8C0F-5B9A-8AA92B9AE9A5}"/>
              </a:ext>
            </a:extLst>
          </p:cNvPr>
          <p:cNvSpPr txBox="1"/>
          <p:nvPr/>
        </p:nvSpPr>
        <p:spPr>
          <a:xfrm>
            <a:off x="868680" y="84519"/>
            <a:ext cx="6592824" cy="70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E9A9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Available Stocks for Partners 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E9A9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(Quantity available physically in the partner or stored centrally)</a:t>
            </a:r>
            <a:endParaRPr lang="en-US" sz="1800" dirty="0">
              <a:solidFill>
                <a:srgbClr val="0E9A9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83615B-34A8-8C10-A03F-81DDFFE94D59}"/>
              </a:ext>
            </a:extLst>
          </p:cNvPr>
          <p:cNvSpPr txBox="1"/>
          <p:nvPr/>
        </p:nvSpPr>
        <p:spPr>
          <a:xfrm>
            <a:off x="8071658" y="6422977"/>
            <a:ext cx="4120342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E9A9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WASH Partners, as of April 27, 2025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6F7893-047B-0C22-61CD-B9485D66B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04497"/>
              </p:ext>
            </p:extLst>
          </p:nvPr>
        </p:nvGraphicFramePr>
        <p:xfrm>
          <a:off x="137020" y="1048998"/>
          <a:ext cx="11611358" cy="4301490"/>
        </p:xfrm>
        <a:graphic>
          <a:graphicData uri="http://schemas.openxmlformats.org/drawingml/2006/table">
            <a:tbl>
              <a:tblPr/>
              <a:tblGrid>
                <a:gridCol w="598293">
                  <a:extLst>
                    <a:ext uri="{9D8B030D-6E8A-4147-A177-3AD203B41FA5}">
                      <a16:colId xmlns:a16="http://schemas.microsoft.com/office/drawing/2014/main" val="758598030"/>
                    </a:ext>
                  </a:extLst>
                </a:gridCol>
                <a:gridCol w="1816694">
                  <a:extLst>
                    <a:ext uri="{9D8B030D-6E8A-4147-A177-3AD203B41FA5}">
                      <a16:colId xmlns:a16="http://schemas.microsoft.com/office/drawing/2014/main" val="3819948581"/>
                    </a:ext>
                  </a:extLst>
                </a:gridCol>
                <a:gridCol w="1770612">
                  <a:extLst>
                    <a:ext uri="{9D8B030D-6E8A-4147-A177-3AD203B41FA5}">
                      <a16:colId xmlns:a16="http://schemas.microsoft.com/office/drawing/2014/main" val="1443734903"/>
                    </a:ext>
                  </a:extLst>
                </a:gridCol>
                <a:gridCol w="598516">
                  <a:extLst>
                    <a:ext uri="{9D8B030D-6E8A-4147-A177-3AD203B41FA5}">
                      <a16:colId xmlns:a16="http://schemas.microsoft.com/office/drawing/2014/main" val="3641744483"/>
                    </a:ext>
                  </a:extLst>
                </a:gridCol>
                <a:gridCol w="1093123">
                  <a:extLst>
                    <a:ext uri="{9D8B030D-6E8A-4147-A177-3AD203B41FA5}">
                      <a16:colId xmlns:a16="http://schemas.microsoft.com/office/drawing/2014/main" val="3282748537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3303401859"/>
                    </a:ext>
                  </a:extLst>
                </a:gridCol>
                <a:gridCol w="1487978">
                  <a:extLst>
                    <a:ext uri="{9D8B030D-6E8A-4147-A177-3AD203B41FA5}">
                      <a16:colId xmlns:a16="http://schemas.microsoft.com/office/drawing/2014/main" val="537786016"/>
                    </a:ext>
                  </a:extLst>
                </a:gridCol>
                <a:gridCol w="2982607">
                  <a:extLst>
                    <a:ext uri="{9D8B030D-6E8A-4147-A177-3AD203B41FA5}">
                      <a16:colId xmlns:a16="http://schemas.microsoft.com/office/drawing/2014/main" val="1158560046"/>
                    </a:ext>
                  </a:extLst>
                </a:gridCol>
              </a:tblGrid>
              <a:tr h="6370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SL 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Stockpile of key WASH Items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 of household covered in case of emergency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Number of beneficiaries covered in case of emergency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Remarks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27302"/>
                  </a:ext>
                </a:extLst>
              </a:tr>
              <a:tr h="1563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Hygiene kit/ </a:t>
                      </a:r>
                    </a:p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72-hour emergency kit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kit/</a:t>
                      </a:r>
                      <a:r>
                        <a:rPr lang="sv-SE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HH (avg</a:t>
                      </a:r>
                      <a:r>
                        <a:rPr lang="sv-S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5 indv.)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No.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14,064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14,064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70,320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6% HHs will be covered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707401"/>
                  </a:ext>
                </a:extLst>
              </a:tr>
              <a:tr h="523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MHM Kit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kit/ women &amp; girls in reproductive 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No.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39,890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39,890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18% HHs will be covered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72-hour emergency kit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(which include MHM items)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Targeted: 308,000 Individuals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6822480"/>
                  </a:ext>
                </a:extLst>
              </a:tr>
              <a:tr h="2244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Laundry Soap (125 - 150 gm)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soap/ Person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Million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                59,417 </a:t>
                      </a:r>
                    </a:p>
                    <a:p>
                      <a:pPr algn="l" fontAlgn="ctr"/>
                      <a:endParaRPr lang="en-US" sz="15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297,086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27% HHs will be covered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390781"/>
                  </a:ext>
                </a:extLst>
              </a:tr>
              <a:tr h="2917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Bathing Soap (100 - 125 gm)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soap/ Person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Million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116,811</a:t>
                      </a:r>
                    </a:p>
                    <a:p>
                      <a:pPr algn="l" fontAlgn="ctr"/>
                      <a:endParaRPr lang="en-US" sz="15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584,054</a:t>
                      </a:r>
                    </a:p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53% HHs will be covered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522659"/>
                  </a:ext>
                </a:extLst>
              </a:tr>
              <a:tr h="231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Aqua tab (33 mg)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200/HH for 15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Million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61,664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308322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28% HHs will be covered for 15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070475"/>
                  </a:ext>
                </a:extLst>
              </a:tr>
              <a:tr h="2244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Jerry Can (10L)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2/HH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No.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27,699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13,850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27,699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6% HHs will be covered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304148"/>
                  </a:ext>
                </a:extLst>
              </a:tr>
              <a:tr h="2244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tank/bladder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7.5L/person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m3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370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                            9,867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                        49,333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4% HHs will be covered (everyday)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718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3EAD198-2D9A-8CFF-2226-D8B1AD953BFA}"/>
              </a:ext>
            </a:extLst>
          </p:cNvPr>
          <p:cNvSpPr txBox="1"/>
          <p:nvPr/>
        </p:nvSpPr>
        <p:spPr>
          <a:xfrm>
            <a:off x="124688" y="5415743"/>
            <a:ext cx="1196201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</a:rPr>
              <a:t>8. Calcium hypochlorite, </a:t>
            </a:r>
            <a:r>
              <a:rPr lang="en-US" sz="1500" dirty="0">
                <a:latin typeface="Calibri" panose="020F0502020204030204" pitchFamily="34" charset="0"/>
              </a:rPr>
              <a:t>HTH, 65-70%: </a:t>
            </a:r>
            <a:r>
              <a:rPr lang="en-US" sz="1500" b="1" dirty="0">
                <a:latin typeface="Calibri" panose="020F0502020204030204" pitchFamily="34" charset="0"/>
              </a:rPr>
              <a:t>3.8 tons.  </a:t>
            </a:r>
            <a:r>
              <a:rPr lang="en-US" sz="1500" dirty="0">
                <a:latin typeface="Calibri" panose="020F0502020204030204" pitchFamily="34" charset="0"/>
              </a:rPr>
              <a:t>(existing 298 number of water networks can be distributed chlorinated water for one and half month)</a:t>
            </a:r>
          </a:p>
          <a:p>
            <a:r>
              <a:rPr lang="en-US" sz="1500" b="1" dirty="0">
                <a:latin typeface="Calibri" panose="020F0502020204030204" pitchFamily="34" charset="0"/>
              </a:rPr>
              <a:t>9. </a:t>
            </a:r>
            <a:r>
              <a:rPr lang="en-US" sz="1500" b="1" dirty="0" err="1">
                <a:latin typeface="Calibri" panose="020F0502020204030204" pitchFamily="34" charset="0"/>
              </a:rPr>
              <a:t>Aluminium</a:t>
            </a:r>
            <a:r>
              <a:rPr lang="en-US" sz="1500" b="1" dirty="0">
                <a:latin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</a:rPr>
              <a:t>Sulftate</a:t>
            </a:r>
            <a:r>
              <a:rPr lang="en-US" sz="1500" b="1" dirty="0">
                <a:latin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</a:rPr>
              <a:t>- Al₂(SO₄)₃: </a:t>
            </a:r>
            <a:r>
              <a:rPr lang="en-US" sz="1500" b="1" dirty="0">
                <a:latin typeface="Calibri" panose="020F0502020204030204" pitchFamily="34" charset="0"/>
              </a:rPr>
              <a:t>550kg , </a:t>
            </a:r>
            <a:endParaRPr lang="en-US" sz="1500" dirty="0">
              <a:latin typeface="Calibri" panose="020F0502020204030204" pitchFamily="34" charset="0"/>
            </a:endParaRPr>
          </a:p>
          <a:p>
            <a:r>
              <a:rPr lang="en-US" sz="1500" b="1" dirty="0">
                <a:latin typeface="Calibri" panose="020F0502020204030204" pitchFamily="34" charset="0"/>
              </a:rPr>
              <a:t>10.Tarpaulin: 1500 </a:t>
            </a:r>
            <a:r>
              <a:rPr lang="en-US" sz="1500" dirty="0">
                <a:latin typeface="Calibri" panose="020F0502020204030204" pitchFamily="34" charset="0"/>
              </a:rPr>
              <a:t>emergency latrines/bathing facilities will be covered  </a:t>
            </a:r>
          </a:p>
          <a:p>
            <a:r>
              <a:rPr lang="en-US" sz="1500" b="1" dirty="0">
                <a:latin typeface="Calibri" panose="020F0502020204030204" pitchFamily="34" charset="0"/>
              </a:rPr>
              <a:t>11. Desludging/Dewatering Pumps</a:t>
            </a:r>
            <a:r>
              <a:rPr lang="en-US" sz="1500" dirty="0">
                <a:latin typeface="Calibri" panose="020F0502020204030204" pitchFamily="34" charset="0"/>
              </a:rPr>
              <a:t>: </a:t>
            </a:r>
            <a:r>
              <a:rPr lang="en-US" sz="1500" b="1" dirty="0">
                <a:latin typeface="Calibri" panose="020F0502020204030204" pitchFamily="34" charset="0"/>
              </a:rPr>
              <a:t>49</a:t>
            </a:r>
            <a:endParaRPr lang="en-US" sz="1500" dirty="0">
              <a:latin typeface="Calibri" panose="020F0502020204030204" pitchFamily="34" charset="0"/>
            </a:endParaRPr>
          </a:p>
          <a:p>
            <a:r>
              <a:rPr lang="en-US" sz="1500" b="1" dirty="0">
                <a:latin typeface="Calibri" panose="020F0502020204030204" pitchFamily="34" charset="0"/>
              </a:rPr>
              <a:t>12. Chlorinating sprayers</a:t>
            </a:r>
            <a:r>
              <a:rPr lang="en-US" sz="1500" dirty="0">
                <a:latin typeface="Calibri" panose="020F0502020204030204" pitchFamily="34" charset="0"/>
              </a:rPr>
              <a:t>: </a:t>
            </a:r>
            <a:r>
              <a:rPr lang="en-US" sz="1500" b="1" dirty="0">
                <a:latin typeface="Calibri" panose="020F0502020204030204" pitchFamily="34" charset="0"/>
              </a:rPr>
              <a:t>153, </a:t>
            </a:r>
            <a:r>
              <a:rPr lang="en-US" sz="1500" b="1" dirty="0" err="1">
                <a:latin typeface="Calibri" panose="020F0502020204030204" pitchFamily="34" charset="0"/>
              </a:rPr>
              <a:t>Tapstand</a:t>
            </a:r>
            <a:r>
              <a:rPr lang="en-US" sz="1500" b="1" dirty="0">
                <a:latin typeface="Calibri" panose="020F0502020204030204" pitchFamily="34" charset="0"/>
              </a:rPr>
              <a:t>: 49 unit</a:t>
            </a:r>
          </a:p>
        </p:txBody>
      </p:sp>
    </p:spTree>
    <p:extLst>
      <p:ext uri="{BB962C8B-B14F-4D97-AF65-F5344CB8AC3E}">
        <p14:creationId xmlns:p14="http://schemas.microsoft.com/office/powerpoint/2010/main" val="251398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country&#10;&#10;AI-generated content may be incorrect.">
            <a:extLst>
              <a:ext uri="{FF2B5EF4-FFF2-40B4-BE49-F238E27FC236}">
                <a16:creationId xmlns:a16="http://schemas.microsoft.com/office/drawing/2014/main" id="{CB1E48AA-2A17-2AF9-C7AE-FDEF42A4E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554" y="0"/>
            <a:ext cx="484944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7B588-7162-F723-7033-62BABBCD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55" y="1910717"/>
            <a:ext cx="3529781" cy="325734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B82FDD-8BDD-F6C2-A8A4-C4F36BF24BDF}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4435036" y="3539391"/>
            <a:ext cx="3017324" cy="22487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A83DD7-4214-8BA4-7460-056173CA2AD3}"/>
              </a:ext>
            </a:extLst>
          </p:cNvPr>
          <p:cNvSpPr txBox="1"/>
          <p:nvPr/>
        </p:nvSpPr>
        <p:spPr>
          <a:xfrm>
            <a:off x="1027655" y="285024"/>
            <a:ext cx="68147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800"/>
              </a:spcAft>
              <a:buNone/>
              <a:tabLst>
                <a:tab pos="733425" algn="l"/>
              </a:tabLst>
            </a:pPr>
            <a:r>
              <a:rPr lang="en-US" sz="2100" dirty="0">
                <a:solidFill>
                  <a:srgbClr val="0E9A9B"/>
                </a:solidFill>
              </a:rPr>
              <a:t>Emergency Response Assessment: Fire</a:t>
            </a:r>
          </a:p>
        </p:txBody>
      </p:sp>
    </p:spTree>
    <p:extLst>
      <p:ext uri="{BB962C8B-B14F-4D97-AF65-F5344CB8AC3E}">
        <p14:creationId xmlns:p14="http://schemas.microsoft.com/office/powerpoint/2010/main" val="3937693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0B25C1D9-5D96-7147-DB54-66F34A14A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517" y="0"/>
            <a:ext cx="485148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60B6B1-463B-4BDA-69F2-9024EEEE65B1}"/>
              </a:ext>
            </a:extLst>
          </p:cNvPr>
          <p:cNvSpPr txBox="1"/>
          <p:nvPr/>
        </p:nvSpPr>
        <p:spPr>
          <a:xfrm>
            <a:off x="82295" y="996958"/>
            <a:ext cx="7132321" cy="260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800"/>
              </a:spcAft>
              <a:buNone/>
              <a:tabLst>
                <a:tab pos="733425" algn="l"/>
              </a:tabLst>
            </a:pPr>
            <a:r>
              <a:rPr lang="en-US" sz="15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aim of this map </a:t>
            </a:r>
            <a:r>
              <a:rPr lang="en-US" sz="1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was</a:t>
            </a:r>
            <a:r>
              <a:rPr lang="en-US" sz="15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help planners &amp; decision makers to identify priority area for WASH interventions at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Uknia</a:t>
            </a:r>
            <a:r>
              <a:rPr lang="en-US" sz="15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&amp; Teknaf Upazila camps. </a:t>
            </a:r>
            <a:r>
              <a:rPr lang="en-US" sz="1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This map represents the modelled water depth from a 10-year average return interval (ARI) pluvial flood event. Flood depths are derived from hydrodynamic flood modelling.</a:t>
            </a:r>
          </a:p>
          <a:p>
            <a:pPr marL="0" marR="0" algn="just">
              <a:spcAft>
                <a:spcPts val="800"/>
              </a:spcAft>
              <a:buNone/>
              <a:tabLst>
                <a:tab pos="733425" algn="l"/>
              </a:tabLst>
            </a:pPr>
            <a:r>
              <a:rPr lang="en-US" sz="1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There are three types of flood at-risk areas has been classified based on depth,</a:t>
            </a:r>
          </a:p>
          <a:p>
            <a:pPr marL="342900" marR="0" lvl="0" indent="-342900" algn="just">
              <a:buFont typeface="Symbol" panose="05050102010706020507" pitchFamily="18" charset="2"/>
              <a:buChar char=""/>
            </a:pPr>
            <a:r>
              <a:rPr lang="en-US" sz="1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Flood depth low (&gt;=0.10m to 0.5m): impact is likely to be minor</a:t>
            </a:r>
          </a:p>
          <a:p>
            <a:pPr marL="342900" marR="0" lvl="0" indent="-342900" algn="just">
              <a:buFont typeface="Symbol" panose="05050102010706020507" pitchFamily="18" charset="2"/>
              <a:buChar char=""/>
            </a:pPr>
            <a:r>
              <a:rPr lang="en-US" sz="1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Flood depth moderate (0.5m to 1.0m): need to be combined appropriate protection measures</a:t>
            </a:r>
          </a:p>
          <a:p>
            <a:pPr marL="342900" marR="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Flood depth high (&gt;1.0m): people &amp; infrastructures are exposed, the zone should be avoided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E4456-8126-2ADC-963D-7F50604EF59E}"/>
              </a:ext>
            </a:extLst>
          </p:cNvPr>
          <p:cNvSpPr txBox="1"/>
          <p:nvPr/>
        </p:nvSpPr>
        <p:spPr>
          <a:xfrm>
            <a:off x="1066799" y="221480"/>
            <a:ext cx="51419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algn="just">
              <a:spcAft>
                <a:spcPts val="800"/>
              </a:spcAft>
              <a:buNone/>
              <a:tabLst>
                <a:tab pos="733425" algn="l"/>
              </a:tabLst>
              <a:defRPr sz="2100">
                <a:solidFill>
                  <a:srgbClr val="0E9A9B"/>
                </a:solidFill>
              </a:defRPr>
            </a:lvl1pPr>
          </a:lstStyle>
          <a:p>
            <a:r>
              <a:rPr lang="en-US" dirty="0"/>
              <a:t>Emergency Preparedness: Flood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9EDCE-8300-571A-0398-ED59E881845F}"/>
              </a:ext>
            </a:extLst>
          </p:cNvPr>
          <p:cNvSpPr txBox="1"/>
          <p:nvPr/>
        </p:nvSpPr>
        <p:spPr>
          <a:xfrm>
            <a:off x="0" y="6119336"/>
            <a:ext cx="72146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800"/>
              </a:spcAft>
              <a:buNone/>
              <a:tabLst>
                <a:tab pos="733425" algn="l"/>
              </a:tabLst>
            </a:pP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(Source: Hydrodynamic Modelling v2.1–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Deltares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/WFP, 2019 for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Ukhia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Camps, WASH Infrastructures GPS Points: RECAH Coding (2019), WASH Partners &amp; WASH Area Focal Agency (April 07, 2021).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6CA84-AB57-0C76-1C1C-77147A40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03" y="3645299"/>
            <a:ext cx="1716421" cy="221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973557-4F98-8153-388B-B2BA1F4CA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42" y="3861094"/>
            <a:ext cx="4853025" cy="192331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93B99D-BCEF-0BBD-A951-2355A765C56E}"/>
              </a:ext>
            </a:extLst>
          </p:cNvPr>
          <p:cNvCxnSpPr>
            <a:stCxn id="11" idx="3"/>
          </p:cNvCxnSpPr>
          <p:nvPr/>
        </p:nvCxnSpPr>
        <p:spPr>
          <a:xfrm flipV="1">
            <a:off x="7277567" y="4206240"/>
            <a:ext cx="3046009" cy="6165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CB639D-04A6-8A8C-7DB2-EE16F85AA685}"/>
              </a:ext>
            </a:extLst>
          </p:cNvPr>
          <p:cNvCxnSpPr>
            <a:cxnSpLocks/>
          </p:cNvCxnSpPr>
          <p:nvPr/>
        </p:nvCxnSpPr>
        <p:spPr>
          <a:xfrm flipV="1">
            <a:off x="2201724" y="3207895"/>
            <a:ext cx="9036252" cy="6398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767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3393</TotalTime>
  <Words>523</Words>
  <Application>Microsoft Office PowerPoint</Application>
  <PresentationFormat>Widescreen</PresentationFormat>
  <Paragraphs>93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Times New Roman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Julien Graveleau</dc:creator>
  <cp:lastModifiedBy>Tanvir Ahmed</cp:lastModifiedBy>
  <cp:revision>65</cp:revision>
  <dcterms:created xsi:type="dcterms:W3CDTF">2023-02-19T08:03:22Z</dcterms:created>
  <dcterms:modified xsi:type="dcterms:W3CDTF">2025-05-27T11:33:55Z</dcterms:modified>
</cp:coreProperties>
</file>