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8" r:id="rId5"/>
  </p:sldMasterIdLst>
  <p:notesMasterIdLst>
    <p:notesMasterId r:id="rId35"/>
  </p:notesMasterIdLst>
  <p:handoutMasterIdLst>
    <p:handoutMasterId r:id="rId36"/>
  </p:handoutMasterIdLst>
  <p:sldIdLst>
    <p:sldId id="256" r:id="rId6"/>
    <p:sldId id="257" r:id="rId7"/>
    <p:sldId id="258" r:id="rId8"/>
    <p:sldId id="259" r:id="rId9"/>
    <p:sldId id="268" r:id="rId10"/>
    <p:sldId id="282" r:id="rId11"/>
    <p:sldId id="266" r:id="rId12"/>
    <p:sldId id="267" r:id="rId13"/>
    <p:sldId id="270" r:id="rId14"/>
    <p:sldId id="271" r:id="rId15"/>
    <p:sldId id="272" r:id="rId16"/>
    <p:sldId id="273" r:id="rId17"/>
    <p:sldId id="274" r:id="rId18"/>
    <p:sldId id="275" r:id="rId19"/>
    <p:sldId id="276" r:id="rId20"/>
    <p:sldId id="279" r:id="rId21"/>
    <p:sldId id="261" r:id="rId22"/>
    <p:sldId id="283" r:id="rId23"/>
    <p:sldId id="280" r:id="rId24"/>
    <p:sldId id="281" r:id="rId25"/>
    <p:sldId id="263" r:id="rId26"/>
    <p:sldId id="269" r:id="rId27"/>
    <p:sldId id="278" r:id="rId28"/>
    <p:sldId id="277" r:id="rId29"/>
    <p:sldId id="262" r:id="rId30"/>
    <p:sldId id="264" r:id="rId31"/>
    <p:sldId id="265" r:id="rId32"/>
    <p:sldId id="285" r:id="rId33"/>
    <p:sldId id="284" r:id="rId34"/>
  </p:sldIdLst>
  <p:sldSz cx="9906000" cy="6858000" type="A4"/>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28"/>
    <a:srgbClr val="CCCC00"/>
    <a:srgbClr val="FF66FF"/>
    <a:srgbClr val="00FFFF"/>
    <a:srgbClr val="0092D2"/>
    <a:srgbClr val="636463"/>
    <a:srgbClr val="C0C1BF"/>
    <a:srgbClr val="CE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CA5F9-A837-E3B8-42F0-3A3779DC316C}" v="32" dt="2025-10-29T08:58:29.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99" y="278"/>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ABDULLA, Orwa" userId="07890f0d-95a4-405b-b925-22b6d17203ca" providerId="ADAL" clId="{BA9B7053-27B1-4A14-B5B9-6F81D7443E0E}"/>
    <pc:docChg chg="undo custSel modSld">
      <pc:chgData name="AL ABDULLA, Orwa" userId="07890f0d-95a4-405b-b925-22b6d17203ca" providerId="ADAL" clId="{BA9B7053-27B1-4A14-B5B9-6F81D7443E0E}" dt="2025-10-13T07:59:10.607" v="595" actId="20577"/>
      <pc:docMkLst>
        <pc:docMk/>
      </pc:docMkLst>
      <pc:sldChg chg="modSp mod">
        <pc:chgData name="AL ABDULLA, Orwa" userId="07890f0d-95a4-405b-b925-22b6d17203ca" providerId="ADAL" clId="{BA9B7053-27B1-4A14-B5B9-6F81D7443E0E}" dt="2025-10-13T07:55:23.596" v="570" actId="20577"/>
        <pc:sldMkLst>
          <pc:docMk/>
          <pc:sldMk cId="254813984" sldId="261"/>
        </pc:sldMkLst>
        <pc:graphicFrameChg chg="mod modGraphic">
          <ac:chgData name="AL ABDULLA, Orwa" userId="07890f0d-95a4-405b-b925-22b6d17203ca" providerId="ADAL" clId="{BA9B7053-27B1-4A14-B5B9-6F81D7443E0E}" dt="2025-10-13T07:55:23.596" v="570" actId="20577"/>
          <ac:graphicFrameMkLst>
            <pc:docMk/>
            <pc:sldMk cId="254813984" sldId="261"/>
            <ac:graphicFrameMk id="2" creationId="{7CC9DA92-0BE9-6EA9-4303-3D4068FE273F}"/>
          </ac:graphicFrameMkLst>
        </pc:graphicFrameChg>
      </pc:sldChg>
      <pc:sldChg chg="modSp mod">
        <pc:chgData name="AL ABDULLA, Orwa" userId="07890f0d-95a4-405b-b925-22b6d17203ca" providerId="ADAL" clId="{BA9B7053-27B1-4A14-B5B9-6F81D7443E0E}" dt="2025-09-30T08:58:30.047" v="506" actId="20577"/>
        <pc:sldMkLst>
          <pc:docMk/>
          <pc:sldMk cId="404242821" sldId="273"/>
        </pc:sldMkLst>
        <pc:spChg chg="mod">
          <ac:chgData name="AL ABDULLA, Orwa" userId="07890f0d-95a4-405b-b925-22b6d17203ca" providerId="ADAL" clId="{BA9B7053-27B1-4A14-B5B9-6F81D7443E0E}" dt="2025-09-30T08:53:14.902" v="446" actId="20577"/>
          <ac:spMkLst>
            <pc:docMk/>
            <pc:sldMk cId="404242821" sldId="273"/>
            <ac:spMk id="2" creationId="{E7B69E15-5F40-2041-C6CA-36CC50CCB13C}"/>
          </ac:spMkLst>
        </pc:spChg>
        <pc:spChg chg="mod">
          <ac:chgData name="AL ABDULLA, Orwa" userId="07890f0d-95a4-405b-b925-22b6d17203ca" providerId="ADAL" clId="{BA9B7053-27B1-4A14-B5B9-6F81D7443E0E}" dt="2025-09-30T08:58:30.047" v="506" actId="20577"/>
          <ac:spMkLst>
            <pc:docMk/>
            <pc:sldMk cId="404242821" sldId="273"/>
            <ac:spMk id="8197" creationId="{3A4C89B0-F48B-CBBF-6269-5DD1DFE712D9}"/>
          </ac:spMkLst>
        </pc:spChg>
      </pc:sldChg>
      <pc:sldChg chg="modSp mod">
        <pc:chgData name="AL ABDULLA, Orwa" userId="07890f0d-95a4-405b-b925-22b6d17203ca" providerId="ADAL" clId="{BA9B7053-27B1-4A14-B5B9-6F81D7443E0E}" dt="2025-09-29T05:32:21.683" v="95" actId="20577"/>
        <pc:sldMkLst>
          <pc:docMk/>
          <pc:sldMk cId="2297665031" sldId="275"/>
        </pc:sldMkLst>
        <pc:spChg chg="mod">
          <ac:chgData name="AL ABDULLA, Orwa" userId="07890f0d-95a4-405b-b925-22b6d17203ca" providerId="ADAL" clId="{BA9B7053-27B1-4A14-B5B9-6F81D7443E0E}" dt="2025-09-29T05:32:21.683" v="95" actId="20577"/>
          <ac:spMkLst>
            <pc:docMk/>
            <pc:sldMk cId="2297665031" sldId="275"/>
            <ac:spMk id="8197" creationId="{991E0725-45FE-F2FB-5ECB-2FE31E1D2726}"/>
          </ac:spMkLst>
        </pc:spChg>
      </pc:sldChg>
      <pc:sldChg chg="modSp mod">
        <pc:chgData name="AL ABDULLA, Orwa" userId="07890f0d-95a4-405b-b925-22b6d17203ca" providerId="ADAL" clId="{BA9B7053-27B1-4A14-B5B9-6F81D7443E0E}" dt="2025-10-13T07:59:10.607" v="595" actId="20577"/>
        <pc:sldMkLst>
          <pc:docMk/>
          <pc:sldMk cId="269717165" sldId="281"/>
        </pc:sldMkLst>
        <pc:spChg chg="mod">
          <ac:chgData name="AL ABDULLA, Orwa" userId="07890f0d-95a4-405b-b925-22b6d17203ca" providerId="ADAL" clId="{BA9B7053-27B1-4A14-B5B9-6F81D7443E0E}" dt="2025-10-13T07:59:10.607" v="595" actId="20577"/>
          <ac:spMkLst>
            <pc:docMk/>
            <pc:sldMk cId="269717165" sldId="281"/>
            <ac:spMk id="8197" creationId="{C8D5A32F-2CFA-96A2-3729-36A578A1BA27}"/>
          </ac:spMkLst>
        </pc:spChg>
      </pc:sldChg>
    </pc:docChg>
  </pc:docChgLst>
  <pc:docChgLst>
    <pc:chgData name="SABOU, Rebeca Roxana" userId="S::rebeca.sabou@who.int::67a64985-9424-43bc-a39a-c0513431df65" providerId="AD" clId="Web-{1F4CA5F9-A837-E3B8-42F0-3A3779DC316C}"/>
    <pc:docChg chg="modSld">
      <pc:chgData name="SABOU, Rebeca Roxana" userId="S::rebeca.sabou@who.int::67a64985-9424-43bc-a39a-c0513431df65" providerId="AD" clId="Web-{1F4CA5F9-A837-E3B8-42F0-3A3779DC316C}" dt="2025-10-29T08:58:28.679" v="3"/>
      <pc:docMkLst>
        <pc:docMk/>
      </pc:docMkLst>
      <pc:sldChg chg="modSp">
        <pc:chgData name="SABOU, Rebeca Roxana" userId="S::rebeca.sabou@who.int::67a64985-9424-43bc-a39a-c0513431df65" providerId="AD" clId="Web-{1F4CA5F9-A837-E3B8-42F0-3A3779DC316C}" dt="2025-10-29T08:58:28.679" v="3"/>
        <pc:sldMkLst>
          <pc:docMk/>
          <pc:sldMk cId="4024036968" sldId="283"/>
        </pc:sldMkLst>
        <pc:graphicFrameChg chg="mod modGraphic">
          <ac:chgData name="SABOU, Rebeca Roxana" userId="S::rebeca.sabou@who.int::67a64985-9424-43bc-a39a-c0513431df65" providerId="AD" clId="Web-{1F4CA5F9-A837-E3B8-42F0-3A3779DC316C}" dt="2025-10-29T08:58:28.679" v="3"/>
          <ac:graphicFrameMkLst>
            <pc:docMk/>
            <pc:sldMk cId="4024036968" sldId="283"/>
            <ac:graphicFrameMk id="2" creationId="{6274BDD1-05F3-CC8F-0C46-8B99C1B23ADB}"/>
          </ac:graphicFrameMkLst>
        </pc:graphicFrameChg>
      </pc:sldChg>
    </pc:docChg>
  </pc:docChgLst>
  <pc:docChgLst>
    <pc:chgData name="AL ABDULLA, Orwa" userId="07890f0d-95a4-405b-b925-22b6d17203ca" providerId="ADAL" clId="{B56ADBE7-4460-4CC2-8BA3-1C679E208A4F}"/>
    <pc:docChg chg="undo custSel addSld modSld modMainMaster">
      <pc:chgData name="AL ABDULLA, Orwa" userId="07890f0d-95a4-405b-b925-22b6d17203ca" providerId="ADAL" clId="{B56ADBE7-4460-4CC2-8BA3-1C679E208A4F}" dt="2025-10-21T07:40:50.899" v="2626" actId="1076"/>
      <pc:docMkLst>
        <pc:docMk/>
      </pc:docMkLst>
      <pc:sldChg chg="addSp delSp modSp mod">
        <pc:chgData name="AL ABDULLA, Orwa" userId="07890f0d-95a4-405b-b925-22b6d17203ca" providerId="ADAL" clId="{B56ADBE7-4460-4CC2-8BA3-1C679E208A4F}" dt="2025-10-19T14:29:22.656" v="1191" actId="20577"/>
        <pc:sldMkLst>
          <pc:docMk/>
          <pc:sldMk cId="0" sldId="256"/>
        </pc:sldMkLst>
        <pc:spChg chg="add del mod">
          <ac:chgData name="AL ABDULLA, Orwa" userId="07890f0d-95a4-405b-b925-22b6d17203ca" providerId="ADAL" clId="{B56ADBE7-4460-4CC2-8BA3-1C679E208A4F}" dt="2025-10-19T14:29:22.656" v="1191" actId="20577"/>
          <ac:spMkLst>
            <pc:docMk/>
            <pc:sldMk cId="0" sldId="256"/>
            <ac:spMk id="15362" creationId="{553F1288-AFE6-14EB-B1AA-063987C60E6E}"/>
          </ac:spMkLst>
        </pc:spChg>
      </pc:sldChg>
      <pc:sldChg chg="modSp mod">
        <pc:chgData name="AL ABDULLA, Orwa" userId="07890f0d-95a4-405b-b925-22b6d17203ca" providerId="ADAL" clId="{B56ADBE7-4460-4CC2-8BA3-1C679E208A4F}" dt="2025-10-19T14:04:41.454" v="379" actId="20577"/>
        <pc:sldMkLst>
          <pc:docMk/>
          <pc:sldMk cId="0" sldId="257"/>
        </pc:sldMkLst>
        <pc:spChg chg="mod">
          <ac:chgData name="AL ABDULLA, Orwa" userId="07890f0d-95a4-405b-b925-22b6d17203ca" providerId="ADAL" clId="{B56ADBE7-4460-4CC2-8BA3-1C679E208A4F}" dt="2025-10-19T14:04:41.454" v="379" actId="20577"/>
          <ac:spMkLst>
            <pc:docMk/>
            <pc:sldMk cId="0" sldId="257"/>
            <ac:spMk id="8198" creationId="{F3BEB251-D767-B5B3-B6CC-43912DFA0692}"/>
          </ac:spMkLst>
        </pc:spChg>
      </pc:sldChg>
      <pc:sldChg chg="modSp mod">
        <pc:chgData name="AL ABDULLA, Orwa" userId="07890f0d-95a4-405b-b925-22b6d17203ca" providerId="ADAL" clId="{B56ADBE7-4460-4CC2-8BA3-1C679E208A4F}" dt="2025-10-19T14:28:24.711" v="1146" actId="2084"/>
        <pc:sldMkLst>
          <pc:docMk/>
          <pc:sldMk cId="254813984" sldId="261"/>
        </pc:sldMkLst>
        <pc:graphicFrameChg chg="modGraphic">
          <ac:chgData name="AL ABDULLA, Orwa" userId="07890f0d-95a4-405b-b925-22b6d17203ca" providerId="ADAL" clId="{B56ADBE7-4460-4CC2-8BA3-1C679E208A4F}" dt="2025-10-19T14:28:24.711" v="1146" actId="2084"/>
          <ac:graphicFrameMkLst>
            <pc:docMk/>
            <pc:sldMk cId="254813984" sldId="261"/>
            <ac:graphicFrameMk id="2" creationId="{7CC9DA92-0BE9-6EA9-4303-3D4068FE273F}"/>
          </ac:graphicFrameMkLst>
        </pc:graphicFrameChg>
      </pc:sldChg>
      <pc:sldChg chg="modSp mod">
        <pc:chgData name="AL ABDULLA, Orwa" userId="07890f0d-95a4-405b-b925-22b6d17203ca" providerId="ADAL" clId="{B56ADBE7-4460-4CC2-8BA3-1C679E208A4F}" dt="2025-10-19T14:19:34.328" v="986" actId="20577"/>
        <pc:sldMkLst>
          <pc:docMk/>
          <pc:sldMk cId="877918224" sldId="263"/>
        </pc:sldMkLst>
        <pc:spChg chg="mod">
          <ac:chgData name="AL ABDULLA, Orwa" userId="07890f0d-95a4-405b-b925-22b6d17203ca" providerId="ADAL" clId="{B56ADBE7-4460-4CC2-8BA3-1C679E208A4F}" dt="2025-10-19T14:19:34.328" v="986" actId="20577"/>
          <ac:spMkLst>
            <pc:docMk/>
            <pc:sldMk cId="877918224" sldId="263"/>
            <ac:spMk id="3" creationId="{E168639E-C0D0-6594-01D0-1D28E79E8F06}"/>
          </ac:spMkLst>
        </pc:spChg>
      </pc:sldChg>
      <pc:sldChg chg="modSp mod">
        <pc:chgData name="AL ABDULLA, Orwa" userId="07890f0d-95a4-405b-b925-22b6d17203ca" providerId="ADAL" clId="{B56ADBE7-4460-4CC2-8BA3-1C679E208A4F}" dt="2025-10-19T14:11:10.830" v="757" actId="20577"/>
        <pc:sldMkLst>
          <pc:docMk/>
          <pc:sldMk cId="404271825" sldId="266"/>
        </pc:sldMkLst>
        <pc:spChg chg="mod">
          <ac:chgData name="AL ABDULLA, Orwa" userId="07890f0d-95a4-405b-b925-22b6d17203ca" providerId="ADAL" clId="{B56ADBE7-4460-4CC2-8BA3-1C679E208A4F}" dt="2025-10-19T14:11:10.830" v="757" actId="20577"/>
          <ac:spMkLst>
            <pc:docMk/>
            <pc:sldMk cId="404271825" sldId="266"/>
            <ac:spMk id="8197" creationId="{458785C4-FD63-8A06-480E-60F2900F2871}"/>
          </ac:spMkLst>
        </pc:spChg>
      </pc:sldChg>
      <pc:sldChg chg="modSp mod">
        <pc:chgData name="AL ABDULLA, Orwa" userId="07890f0d-95a4-405b-b925-22b6d17203ca" providerId="ADAL" clId="{B56ADBE7-4460-4CC2-8BA3-1C679E208A4F}" dt="2025-10-19T14:12:13.589" v="765" actId="6549"/>
        <pc:sldMkLst>
          <pc:docMk/>
          <pc:sldMk cId="2337231653" sldId="267"/>
        </pc:sldMkLst>
        <pc:spChg chg="mod">
          <ac:chgData name="AL ABDULLA, Orwa" userId="07890f0d-95a4-405b-b925-22b6d17203ca" providerId="ADAL" clId="{B56ADBE7-4460-4CC2-8BA3-1C679E208A4F}" dt="2025-10-19T14:12:13.589" v="765" actId="6549"/>
          <ac:spMkLst>
            <pc:docMk/>
            <pc:sldMk cId="2337231653" sldId="267"/>
            <ac:spMk id="8197" creationId="{876E6FEA-724D-3029-5A0F-0BCD1F5266A0}"/>
          </ac:spMkLst>
        </pc:spChg>
      </pc:sldChg>
      <pc:sldChg chg="modSp mod">
        <pc:chgData name="AL ABDULLA, Orwa" userId="07890f0d-95a4-405b-b925-22b6d17203ca" providerId="ADAL" clId="{B56ADBE7-4460-4CC2-8BA3-1C679E208A4F}" dt="2025-10-21T07:20:43.506" v="2364" actId="13926"/>
        <pc:sldMkLst>
          <pc:docMk/>
          <pc:sldMk cId="1199241624" sldId="269"/>
        </pc:sldMkLst>
        <pc:spChg chg="mod">
          <ac:chgData name="AL ABDULLA, Orwa" userId="07890f0d-95a4-405b-b925-22b6d17203ca" providerId="ADAL" clId="{B56ADBE7-4460-4CC2-8BA3-1C679E208A4F}" dt="2025-10-21T07:20:43.506" v="2364" actId="13926"/>
          <ac:spMkLst>
            <pc:docMk/>
            <pc:sldMk cId="1199241624" sldId="269"/>
            <ac:spMk id="8197" creationId="{A2BDE4AC-7F10-002A-766E-28C02523F282}"/>
          </ac:spMkLst>
        </pc:spChg>
      </pc:sldChg>
      <pc:sldChg chg="modSp mod">
        <pc:chgData name="AL ABDULLA, Orwa" userId="07890f0d-95a4-405b-b925-22b6d17203ca" providerId="ADAL" clId="{B56ADBE7-4460-4CC2-8BA3-1C679E208A4F}" dt="2025-10-19T14:12:26.962" v="766" actId="20577"/>
        <pc:sldMkLst>
          <pc:docMk/>
          <pc:sldMk cId="1591273329" sldId="270"/>
        </pc:sldMkLst>
        <pc:spChg chg="mod">
          <ac:chgData name="AL ABDULLA, Orwa" userId="07890f0d-95a4-405b-b925-22b6d17203ca" providerId="ADAL" clId="{B56ADBE7-4460-4CC2-8BA3-1C679E208A4F}" dt="2025-10-19T14:12:26.962" v="766" actId="20577"/>
          <ac:spMkLst>
            <pc:docMk/>
            <pc:sldMk cId="1591273329" sldId="270"/>
            <ac:spMk id="8197" creationId="{EF62A0D6-C3F0-191C-CD5B-95F97BF948A7}"/>
          </ac:spMkLst>
        </pc:spChg>
      </pc:sldChg>
      <pc:sldChg chg="modSp mod">
        <pc:chgData name="AL ABDULLA, Orwa" userId="07890f0d-95a4-405b-b925-22b6d17203ca" providerId="ADAL" clId="{B56ADBE7-4460-4CC2-8BA3-1C679E208A4F}" dt="2025-10-21T07:13:01.192" v="2109" actId="20577"/>
        <pc:sldMkLst>
          <pc:docMk/>
          <pc:sldMk cId="1143573820" sldId="271"/>
        </pc:sldMkLst>
        <pc:spChg chg="mod">
          <ac:chgData name="AL ABDULLA, Orwa" userId="07890f0d-95a4-405b-b925-22b6d17203ca" providerId="ADAL" clId="{B56ADBE7-4460-4CC2-8BA3-1C679E208A4F}" dt="2025-10-21T07:13:01.192" v="2109" actId="20577"/>
          <ac:spMkLst>
            <pc:docMk/>
            <pc:sldMk cId="1143573820" sldId="271"/>
            <ac:spMk id="8197" creationId="{4BC3B784-0855-FFA2-D9CC-706933EDFB49}"/>
          </ac:spMkLst>
        </pc:spChg>
      </pc:sldChg>
      <pc:sldChg chg="modSp mod">
        <pc:chgData name="AL ABDULLA, Orwa" userId="07890f0d-95a4-405b-b925-22b6d17203ca" providerId="ADAL" clId="{B56ADBE7-4460-4CC2-8BA3-1C679E208A4F}" dt="2025-10-19T14:14:44.394" v="769" actId="6549"/>
        <pc:sldMkLst>
          <pc:docMk/>
          <pc:sldMk cId="3999999240" sldId="272"/>
        </pc:sldMkLst>
        <pc:spChg chg="mod">
          <ac:chgData name="AL ABDULLA, Orwa" userId="07890f0d-95a4-405b-b925-22b6d17203ca" providerId="ADAL" clId="{B56ADBE7-4460-4CC2-8BA3-1C679E208A4F}" dt="2025-10-19T14:14:44.394" v="769" actId="6549"/>
          <ac:spMkLst>
            <pc:docMk/>
            <pc:sldMk cId="3999999240" sldId="272"/>
            <ac:spMk id="8197" creationId="{70E5EA44-6CF5-C5C4-509A-E1D661BA3CF8}"/>
          </ac:spMkLst>
        </pc:spChg>
      </pc:sldChg>
      <pc:sldChg chg="modSp mod">
        <pc:chgData name="AL ABDULLA, Orwa" userId="07890f0d-95a4-405b-b925-22b6d17203ca" providerId="ADAL" clId="{B56ADBE7-4460-4CC2-8BA3-1C679E208A4F}" dt="2025-10-19T14:16:00.441" v="912" actId="113"/>
        <pc:sldMkLst>
          <pc:docMk/>
          <pc:sldMk cId="404242821" sldId="273"/>
        </pc:sldMkLst>
        <pc:spChg chg="mod">
          <ac:chgData name="AL ABDULLA, Orwa" userId="07890f0d-95a4-405b-b925-22b6d17203ca" providerId="ADAL" clId="{B56ADBE7-4460-4CC2-8BA3-1C679E208A4F}" dt="2025-10-19T14:16:00.441" v="912" actId="113"/>
          <ac:spMkLst>
            <pc:docMk/>
            <pc:sldMk cId="404242821" sldId="273"/>
            <ac:spMk id="8197" creationId="{3A4C89B0-F48B-CBBF-6269-5DD1DFE712D9}"/>
          </ac:spMkLst>
        </pc:spChg>
      </pc:sldChg>
      <pc:sldChg chg="modSp mod">
        <pc:chgData name="AL ABDULLA, Orwa" userId="07890f0d-95a4-405b-b925-22b6d17203ca" providerId="ADAL" clId="{B56ADBE7-4460-4CC2-8BA3-1C679E208A4F}" dt="2025-10-19T14:16:29.698" v="913" actId="6549"/>
        <pc:sldMkLst>
          <pc:docMk/>
          <pc:sldMk cId="2077088078" sldId="276"/>
        </pc:sldMkLst>
        <pc:spChg chg="mod">
          <ac:chgData name="AL ABDULLA, Orwa" userId="07890f0d-95a4-405b-b925-22b6d17203ca" providerId="ADAL" clId="{B56ADBE7-4460-4CC2-8BA3-1C679E208A4F}" dt="2025-10-19T14:16:29.698" v="913" actId="6549"/>
          <ac:spMkLst>
            <pc:docMk/>
            <pc:sldMk cId="2077088078" sldId="276"/>
            <ac:spMk id="8197" creationId="{37BF74A9-E6D4-3197-23EC-51003F84E6AC}"/>
          </ac:spMkLst>
        </pc:spChg>
      </pc:sldChg>
      <pc:sldChg chg="modSp mod">
        <pc:chgData name="AL ABDULLA, Orwa" userId="07890f0d-95a4-405b-b925-22b6d17203ca" providerId="ADAL" clId="{B56ADBE7-4460-4CC2-8BA3-1C679E208A4F}" dt="2025-10-19T14:21:00.719" v="989" actId="20577"/>
        <pc:sldMkLst>
          <pc:docMk/>
          <pc:sldMk cId="1156057720" sldId="277"/>
        </pc:sldMkLst>
        <pc:spChg chg="mod">
          <ac:chgData name="AL ABDULLA, Orwa" userId="07890f0d-95a4-405b-b925-22b6d17203ca" providerId="ADAL" clId="{B56ADBE7-4460-4CC2-8BA3-1C679E208A4F}" dt="2025-10-19T14:21:00.719" v="989" actId="20577"/>
          <ac:spMkLst>
            <pc:docMk/>
            <pc:sldMk cId="1156057720" sldId="277"/>
            <ac:spMk id="8197" creationId="{EEE0FEC6-D49A-5C80-D0C9-56658ECA6536}"/>
          </ac:spMkLst>
        </pc:spChg>
      </pc:sldChg>
      <pc:sldChg chg="modSp add mod">
        <pc:chgData name="AL ABDULLA, Orwa" userId="07890f0d-95a4-405b-b925-22b6d17203ca" providerId="ADAL" clId="{B56ADBE7-4460-4CC2-8BA3-1C679E208A4F}" dt="2025-10-21T07:40:50.899" v="2626" actId="1076"/>
        <pc:sldMkLst>
          <pc:docMk/>
          <pc:sldMk cId="269717165" sldId="281"/>
        </pc:sldMkLst>
        <pc:spChg chg="mod">
          <ac:chgData name="AL ABDULLA, Orwa" userId="07890f0d-95a4-405b-b925-22b6d17203ca" providerId="ADAL" clId="{B56ADBE7-4460-4CC2-8BA3-1C679E208A4F}" dt="2025-10-21T07:40:50.899" v="2626" actId="1076"/>
          <ac:spMkLst>
            <pc:docMk/>
            <pc:sldMk cId="269717165" sldId="281"/>
            <ac:spMk id="8197" creationId="{C8D5A32F-2CFA-96A2-3729-36A578A1BA27}"/>
          </ac:spMkLst>
        </pc:spChg>
      </pc:sldChg>
      <pc:sldChg chg="modSp mod">
        <pc:chgData name="AL ABDULLA, Orwa" userId="07890f0d-95a4-405b-b925-22b6d17203ca" providerId="ADAL" clId="{B56ADBE7-4460-4CC2-8BA3-1C679E208A4F}" dt="2025-10-19T14:06:48.272" v="755" actId="20577"/>
        <pc:sldMkLst>
          <pc:docMk/>
          <pc:sldMk cId="2499368897" sldId="282"/>
        </pc:sldMkLst>
        <pc:spChg chg="mod">
          <ac:chgData name="AL ABDULLA, Orwa" userId="07890f0d-95a4-405b-b925-22b6d17203ca" providerId="ADAL" clId="{B56ADBE7-4460-4CC2-8BA3-1C679E208A4F}" dt="2025-10-19T14:06:48.272" v="755" actId="20577"/>
          <ac:spMkLst>
            <pc:docMk/>
            <pc:sldMk cId="2499368897" sldId="282"/>
            <ac:spMk id="8197" creationId="{11DBD0C0-8B3F-8977-FA88-2D6815E2CFDD}"/>
          </ac:spMkLst>
        </pc:spChg>
      </pc:sldChg>
      <pc:sldChg chg="modSp add mod">
        <pc:chgData name="AL ABDULLA, Orwa" userId="07890f0d-95a4-405b-b925-22b6d17203ca" providerId="ADAL" clId="{B56ADBE7-4460-4CC2-8BA3-1C679E208A4F}" dt="2025-10-19T14:28:45.436" v="1166" actId="20577"/>
        <pc:sldMkLst>
          <pc:docMk/>
          <pc:sldMk cId="4024036968" sldId="283"/>
        </pc:sldMkLst>
        <pc:spChg chg="mod">
          <ac:chgData name="AL ABDULLA, Orwa" userId="07890f0d-95a4-405b-b925-22b6d17203ca" providerId="ADAL" clId="{B56ADBE7-4460-4CC2-8BA3-1C679E208A4F}" dt="2025-10-19T14:28:45.436" v="1166" actId="20577"/>
          <ac:spMkLst>
            <pc:docMk/>
            <pc:sldMk cId="4024036968" sldId="283"/>
            <ac:spMk id="8196" creationId="{9F5D29C4-EF6C-EF3C-74CA-00A0E74EA94B}"/>
          </ac:spMkLst>
        </pc:spChg>
        <pc:graphicFrameChg chg="mod modGraphic">
          <ac:chgData name="AL ABDULLA, Orwa" userId="07890f0d-95a4-405b-b925-22b6d17203ca" providerId="ADAL" clId="{B56ADBE7-4460-4CC2-8BA3-1C679E208A4F}" dt="2025-10-19T14:27:24.123" v="1141" actId="14100"/>
          <ac:graphicFrameMkLst>
            <pc:docMk/>
            <pc:sldMk cId="4024036968" sldId="283"/>
            <ac:graphicFrameMk id="2" creationId="{6274BDD1-05F3-CC8F-0C46-8B99C1B23ADB}"/>
          </ac:graphicFrameMkLst>
        </pc:graphicFrameChg>
      </pc:sldChg>
      <pc:sldChg chg="delSp modSp add mod">
        <pc:chgData name="AL ABDULLA, Orwa" userId="07890f0d-95a4-405b-b925-22b6d17203ca" providerId="ADAL" clId="{B56ADBE7-4460-4CC2-8BA3-1C679E208A4F}" dt="2025-10-19T14:40:04.526" v="1882" actId="6549"/>
        <pc:sldMkLst>
          <pc:docMk/>
          <pc:sldMk cId="732579812" sldId="284"/>
        </pc:sldMkLst>
        <pc:spChg chg="mod">
          <ac:chgData name="AL ABDULLA, Orwa" userId="07890f0d-95a4-405b-b925-22b6d17203ca" providerId="ADAL" clId="{B56ADBE7-4460-4CC2-8BA3-1C679E208A4F}" dt="2025-10-19T14:33:42.874" v="1802" actId="20577"/>
          <ac:spMkLst>
            <pc:docMk/>
            <pc:sldMk cId="732579812" sldId="284"/>
            <ac:spMk id="8195" creationId="{1E55992D-2B8A-6C65-95D7-EF2D000EA234}"/>
          </ac:spMkLst>
        </pc:spChg>
        <pc:graphicFrameChg chg="mod modGraphic">
          <ac:chgData name="AL ABDULLA, Orwa" userId="07890f0d-95a4-405b-b925-22b6d17203ca" providerId="ADAL" clId="{B56ADBE7-4460-4CC2-8BA3-1C679E208A4F}" dt="2025-10-19T14:40:04.526" v="1882" actId="6549"/>
          <ac:graphicFrameMkLst>
            <pc:docMk/>
            <pc:sldMk cId="732579812" sldId="284"/>
            <ac:graphicFrameMk id="2" creationId="{B54DFD02-3301-02CB-A727-DA682FCB2CAB}"/>
          </ac:graphicFrameMkLst>
        </pc:graphicFrameChg>
      </pc:sldChg>
      <pc:sldChg chg="modSp add mod">
        <pc:chgData name="AL ABDULLA, Orwa" userId="07890f0d-95a4-405b-b925-22b6d17203ca" providerId="ADAL" clId="{B56ADBE7-4460-4CC2-8BA3-1C679E208A4F}" dt="2025-10-19T14:29:48.024" v="1244" actId="20577"/>
        <pc:sldMkLst>
          <pc:docMk/>
          <pc:sldMk cId="3102949252" sldId="285"/>
        </pc:sldMkLst>
        <pc:spChg chg="mod">
          <ac:chgData name="AL ABDULLA, Orwa" userId="07890f0d-95a4-405b-b925-22b6d17203ca" providerId="ADAL" clId="{B56ADBE7-4460-4CC2-8BA3-1C679E208A4F}" dt="2025-10-19T14:29:37.764" v="1212" actId="20577"/>
          <ac:spMkLst>
            <pc:docMk/>
            <pc:sldMk cId="3102949252" sldId="285"/>
            <ac:spMk id="15362" creationId="{1FB967DD-E645-DEEA-6A71-59BCF0BDC4F1}"/>
          </ac:spMkLst>
        </pc:spChg>
        <pc:spChg chg="mod">
          <ac:chgData name="AL ABDULLA, Orwa" userId="07890f0d-95a4-405b-b925-22b6d17203ca" providerId="ADAL" clId="{B56ADBE7-4460-4CC2-8BA3-1C679E208A4F}" dt="2025-10-19T14:29:48.024" v="1244" actId="20577"/>
          <ac:spMkLst>
            <pc:docMk/>
            <pc:sldMk cId="3102949252" sldId="285"/>
            <ac:spMk id="15363" creationId="{7D3DAB18-E40F-F9E8-18B4-1D07F4EA3D55}"/>
          </ac:spMkLst>
        </pc:spChg>
      </pc:sldChg>
      <pc:sldMasterChg chg="addSp delSp modSp mod modSldLayout">
        <pc:chgData name="AL ABDULLA, Orwa" userId="07890f0d-95a4-405b-b925-22b6d17203ca" providerId="ADAL" clId="{B56ADBE7-4460-4CC2-8BA3-1C679E208A4F}" dt="2025-10-19T14:22:51.427" v="1001" actId="20577"/>
        <pc:sldMasterMkLst>
          <pc:docMk/>
          <pc:sldMasterMk cId="0" sldId="2147483648"/>
        </pc:sldMasterMkLst>
        <pc:spChg chg="add del mod">
          <ac:chgData name="AL ABDULLA, Orwa" userId="07890f0d-95a4-405b-b925-22b6d17203ca" providerId="ADAL" clId="{B56ADBE7-4460-4CC2-8BA3-1C679E208A4F}" dt="2025-10-19T14:22:51.427" v="1001" actId="20577"/>
          <ac:spMkLst>
            <pc:docMk/>
            <pc:sldMasterMk cId="0" sldId="2147483648"/>
            <ac:spMk id="3" creationId="{1E97D2B0-080F-6FA5-F68E-AEFC2614BEB5}"/>
          </ac:spMkLst>
        </pc:spChg>
        <pc:sldLayoutChg chg="delSp mod">
          <pc:chgData name="AL ABDULLA, Orwa" userId="07890f0d-95a4-405b-b925-22b6d17203ca" providerId="ADAL" clId="{B56ADBE7-4460-4CC2-8BA3-1C679E208A4F}" dt="2025-10-19T14:22:39.221" v="990" actId="478"/>
          <pc:sldLayoutMkLst>
            <pc:docMk/>
            <pc:sldMasterMk cId="0" sldId="2147483648"/>
            <pc:sldLayoutMk cId="1061127596" sldId="2147483700"/>
          </pc:sldLayoutMkLst>
        </pc:sldLayoutChg>
      </pc:sldMasterChg>
    </pc:docChg>
  </pc:docChgLst>
  <pc:docChgLst>
    <pc:chgData name="RAHMAN, Md. Ahadur" userId="1dc9b14c-a383-44fd-b483-c6efe72209d0" providerId="ADAL" clId="{05E8490B-E959-4B8F-B3C5-C39EE269B955}"/>
    <pc:docChg chg="modSld">
      <pc:chgData name="RAHMAN, Md. Ahadur" userId="1dc9b14c-a383-44fd-b483-c6efe72209d0" providerId="ADAL" clId="{05E8490B-E959-4B8F-B3C5-C39EE269B955}" dt="2025-10-20T10:03:14.556" v="35" actId="20577"/>
      <pc:docMkLst>
        <pc:docMk/>
      </pc:docMkLst>
      <pc:sldChg chg="modSp mod">
        <pc:chgData name="RAHMAN, Md. Ahadur" userId="1dc9b14c-a383-44fd-b483-c6efe72209d0" providerId="ADAL" clId="{05E8490B-E959-4B8F-B3C5-C39EE269B955}" dt="2025-10-20T10:03:14.556" v="35" actId="20577"/>
        <pc:sldMkLst>
          <pc:docMk/>
          <pc:sldMk cId="732579812" sldId="284"/>
        </pc:sldMkLst>
        <pc:graphicFrameChg chg="modGraphic">
          <ac:chgData name="RAHMAN, Md. Ahadur" userId="1dc9b14c-a383-44fd-b483-c6efe72209d0" providerId="ADAL" clId="{05E8490B-E959-4B8F-B3C5-C39EE269B955}" dt="2025-10-20T10:03:14.556" v="35" actId="20577"/>
          <ac:graphicFrameMkLst>
            <pc:docMk/>
            <pc:sldMk cId="732579812" sldId="284"/>
            <ac:graphicFrameMk id="2" creationId="{B54DFD02-3301-02CB-A727-DA682FCB2CA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orldhealthorg-my.sharepoint.com/personal/alo_who_int/Documents/Costing%20analysis/Costing%20analysis/202509-HEA-SEC-FAN_costing_analysis_unit_saving_F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[202509-HEA-SEC-FAN_costing_analysis_unit_saving_FINAL.xlsx]Budget VS activities 2026!PivotTable1</c:name>
    <c:fmtId val="8"/>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Field</a:t>
            </a:r>
            <a:r>
              <a:rPr lang="en-US" b="1" baseline="0"/>
              <a:t> activities budget per group</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4.6162726397276669E-3"/>
              <c:y val="-3.700277880185585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dLbl>
          <c:idx val="0"/>
          <c:layout>
            <c:manualLayout>
              <c:x val="-4.6162726397276669E-3"/>
              <c:y val="-3.700277880185585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dLbl>
          <c:idx val="0"/>
          <c:layout>
            <c:manualLayout>
              <c:x val="-4.6162726397276669E-3"/>
              <c:y val="-3.700277880185585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s>
    <c:plotArea>
      <c:layout/>
      <c:doughnutChart>
        <c:varyColors val="1"/>
        <c:ser>
          <c:idx val="0"/>
          <c:order val="0"/>
          <c:tx>
            <c:strRef>
              <c:f>'Budget VS activities 2026'!$B$3</c:f>
              <c:strCache>
                <c:ptCount val="1"/>
                <c:pt idx="0">
                  <c:v>Total</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0B4-4CC9-98BE-24E5FEA5884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A0B4-4CC9-98BE-24E5FEA58840}"/>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A0B4-4CC9-98BE-24E5FEA58840}"/>
              </c:ext>
            </c:extLst>
          </c:dPt>
          <c:dPt>
            <c:idx val="3"/>
            <c:bubble3D val="0"/>
            <c:spPr>
              <a:solidFill>
                <a:srgbClr val="00FFFF"/>
              </a:solidFill>
              <a:ln w="19050">
                <a:solidFill>
                  <a:schemeClr val="lt1"/>
                </a:solidFill>
              </a:ln>
              <a:effectLst/>
            </c:spPr>
            <c:extLst>
              <c:ext xmlns:c16="http://schemas.microsoft.com/office/drawing/2014/chart" uri="{C3380CC4-5D6E-409C-BE32-E72D297353CC}">
                <c16:uniqueId val="{00000007-A0B4-4CC9-98BE-24E5FEA58840}"/>
              </c:ext>
            </c:extLst>
          </c:dPt>
          <c:dPt>
            <c:idx val="4"/>
            <c:bubble3D val="0"/>
            <c:spPr>
              <a:solidFill>
                <a:srgbClr val="FF66FF"/>
              </a:solidFill>
              <a:ln w="19050">
                <a:solidFill>
                  <a:schemeClr val="lt1"/>
                </a:solidFill>
              </a:ln>
              <a:effectLst/>
            </c:spPr>
            <c:extLst>
              <c:ext xmlns:c16="http://schemas.microsoft.com/office/drawing/2014/chart" uri="{C3380CC4-5D6E-409C-BE32-E72D297353CC}">
                <c16:uniqueId val="{00000009-A0B4-4CC9-98BE-24E5FEA58840}"/>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A0B4-4CC9-98BE-24E5FEA58840}"/>
              </c:ext>
            </c:extLst>
          </c:dPt>
          <c:dPt>
            <c:idx val="6"/>
            <c:bubble3D val="0"/>
            <c:spPr>
              <a:solidFill>
                <a:srgbClr val="CCCC00"/>
              </a:solidFill>
              <a:ln w="19050">
                <a:solidFill>
                  <a:schemeClr val="lt1"/>
                </a:solidFill>
              </a:ln>
              <a:effectLst/>
            </c:spPr>
            <c:extLst>
              <c:ext xmlns:c16="http://schemas.microsoft.com/office/drawing/2014/chart" uri="{C3380CC4-5D6E-409C-BE32-E72D297353CC}">
                <c16:uniqueId val="{0000000D-A0B4-4CC9-98BE-24E5FEA58840}"/>
              </c:ext>
            </c:extLst>
          </c:dPt>
          <c:dPt>
            <c:idx val="7"/>
            <c:bubble3D val="0"/>
            <c:spPr>
              <a:solidFill>
                <a:srgbClr val="0070C0"/>
              </a:solidFill>
              <a:ln w="19050">
                <a:solidFill>
                  <a:schemeClr val="lt1"/>
                </a:solidFill>
              </a:ln>
              <a:effectLst/>
            </c:spPr>
            <c:extLst>
              <c:ext xmlns:c16="http://schemas.microsoft.com/office/drawing/2014/chart" uri="{C3380CC4-5D6E-409C-BE32-E72D297353CC}">
                <c16:uniqueId val="{0000000F-A0B4-4CC9-98BE-24E5FEA58840}"/>
              </c:ext>
            </c:extLst>
          </c:dPt>
          <c:dPt>
            <c:idx val="8"/>
            <c:bubble3D val="0"/>
            <c:spPr>
              <a:solidFill>
                <a:srgbClr val="00B050"/>
              </a:solidFill>
              <a:ln w="19050">
                <a:solidFill>
                  <a:schemeClr val="lt1"/>
                </a:solidFill>
              </a:ln>
              <a:effectLst/>
            </c:spPr>
            <c:extLst>
              <c:ext xmlns:c16="http://schemas.microsoft.com/office/drawing/2014/chart" uri="{C3380CC4-5D6E-409C-BE32-E72D297353CC}">
                <c16:uniqueId val="{00000011-A0B4-4CC9-98BE-24E5FEA58840}"/>
              </c:ext>
            </c:extLst>
          </c:dPt>
          <c:dPt>
            <c:idx val="9"/>
            <c:bubble3D val="0"/>
            <c:spPr>
              <a:solidFill>
                <a:srgbClr val="FFFF00"/>
              </a:solidFill>
              <a:ln w="19050">
                <a:solidFill>
                  <a:schemeClr val="lt1"/>
                </a:solidFill>
              </a:ln>
              <a:effectLst/>
            </c:spPr>
            <c:extLst>
              <c:ext xmlns:c16="http://schemas.microsoft.com/office/drawing/2014/chart" uri="{C3380CC4-5D6E-409C-BE32-E72D297353CC}">
                <c16:uniqueId val="{00000013-A0B4-4CC9-98BE-24E5FEA58840}"/>
              </c:ext>
            </c:extLst>
          </c:dPt>
          <c:dLbls>
            <c:dLbl>
              <c:idx val="0"/>
              <c:layout>
                <c:manualLayout>
                  <c:x val="-4.6162726397276669E-3"/>
                  <c:y val="-3.70027788018558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B4-4CC9-98BE-24E5FEA58840}"/>
                </c:ext>
              </c:extLst>
            </c:dLbl>
            <c:dLbl>
              <c:idx val="5"/>
              <c:layout>
                <c:manualLayout>
                  <c:x val="6.2274704224188938E-2"/>
                  <c:y val="0.121519552943338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0B4-4CC9-98BE-24E5FEA5884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VS activities 2026'!$A$4:$A$14</c:f>
              <c:strCache>
                <c:ptCount val="10"/>
                <c:pt idx="0">
                  <c:v>CHW</c:v>
                </c:pt>
                <c:pt idx="1">
                  <c:v>EWARS &amp; Labs</c:v>
                </c:pt>
                <c:pt idx="2">
                  <c:v>Hospitals</c:v>
                </c:pt>
                <c:pt idx="3">
                  <c:v>HP</c:v>
                </c:pt>
                <c:pt idx="4">
                  <c:v>Kits</c:v>
                </c:pt>
                <c:pt idx="5">
                  <c:v>MMT</c:v>
                </c:pt>
                <c:pt idx="6">
                  <c:v>PHC</c:v>
                </c:pt>
                <c:pt idx="7">
                  <c:v>PT</c:v>
                </c:pt>
                <c:pt idx="8">
                  <c:v>Referrals</c:v>
                </c:pt>
                <c:pt idx="9">
                  <c:v>Vaccination</c:v>
                </c:pt>
              </c:strCache>
            </c:strRef>
          </c:cat>
          <c:val>
            <c:numRef>
              <c:f>'Budget VS activities 2026'!$B$4:$B$14</c:f>
              <c:numCache>
                <c:formatCode>"$"#,##0.00</c:formatCode>
                <c:ptCount val="10"/>
                <c:pt idx="0">
                  <c:v>2368380.6320295283</c:v>
                </c:pt>
                <c:pt idx="1">
                  <c:v>2232532.12</c:v>
                </c:pt>
                <c:pt idx="2">
                  <c:v>3921641.6974380165</c:v>
                </c:pt>
                <c:pt idx="3">
                  <c:v>3104870.7669421495</c:v>
                </c:pt>
                <c:pt idx="4">
                  <c:v>2504815.0000000005</c:v>
                </c:pt>
                <c:pt idx="5">
                  <c:v>168951</c:v>
                </c:pt>
                <c:pt idx="6">
                  <c:v>13823780.13022382</c:v>
                </c:pt>
                <c:pt idx="7">
                  <c:v>1694035.1065846283</c:v>
                </c:pt>
                <c:pt idx="8">
                  <c:v>1908603.6042080652</c:v>
                </c:pt>
                <c:pt idx="9">
                  <c:v>2954000</c:v>
                </c:pt>
              </c:numCache>
            </c:numRef>
          </c:val>
          <c:extLst>
            <c:ext xmlns:c16="http://schemas.microsoft.com/office/drawing/2014/chart" uri="{C3380CC4-5D6E-409C-BE32-E72D297353CC}">
              <c16:uniqueId val="{00000014-A0B4-4CC9-98BE-24E5FEA5884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9500589390202125"/>
          <c:y val="0.26421434972130164"/>
          <c:w val="0.19516125806258053"/>
          <c:h val="0.5453025827967388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8D2F3A-FFF9-7174-B030-326EFB145C07}"/>
              </a:ext>
            </a:extLst>
          </p:cNvPr>
          <p:cNvSpPr>
            <a:spLocks noGrp="1"/>
          </p:cNvSpPr>
          <p:nvPr>
            <p:ph type="hdr" sz="quarter"/>
          </p:nvPr>
        </p:nvSpPr>
        <p:spPr>
          <a:xfrm>
            <a:off x="0" y="0"/>
            <a:ext cx="3043343" cy="465455"/>
          </a:xfrm>
          <a:prstGeom prst="rect">
            <a:avLst/>
          </a:prstGeom>
        </p:spPr>
        <p:txBody>
          <a:bodyPr vert="horz" wrap="square" lIns="93324" tIns="46662" rIns="93324" bIns="46662"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7679D183-C8ED-FAB5-C815-65F54A8DFFE4}"/>
              </a:ext>
            </a:extLst>
          </p:cNvPr>
          <p:cNvSpPr>
            <a:spLocks noGrp="1"/>
          </p:cNvSpPr>
          <p:nvPr>
            <p:ph type="dt" sz="quarter"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fld id="{6658B396-69BB-482E-8EDE-6225F2C0F261}" type="datetime1">
              <a:rPr lang="it-IT" altLang="en-US"/>
              <a:pPr>
                <a:defRPr/>
              </a:pPr>
              <a:t>29/10/2025</a:t>
            </a:fld>
            <a:endParaRPr lang="en-US" altLang="en-US"/>
          </a:p>
        </p:txBody>
      </p:sp>
      <p:sp>
        <p:nvSpPr>
          <p:cNvPr id="4" name="Footer Placeholder 3">
            <a:extLst>
              <a:ext uri="{FF2B5EF4-FFF2-40B4-BE49-F238E27FC236}">
                <a16:creationId xmlns:a16="http://schemas.microsoft.com/office/drawing/2014/main" id="{355753C5-DBD2-4DA9-4B14-9C642AF84B93}"/>
              </a:ext>
            </a:extLst>
          </p:cNvPr>
          <p:cNvSpPr>
            <a:spLocks noGrp="1"/>
          </p:cNvSpPr>
          <p:nvPr>
            <p:ph type="ftr" sz="quarter" idx="2"/>
          </p:nvPr>
        </p:nvSpPr>
        <p:spPr>
          <a:xfrm>
            <a:off x="0" y="8842029"/>
            <a:ext cx="3043343" cy="465455"/>
          </a:xfrm>
          <a:prstGeom prst="rect">
            <a:avLst/>
          </a:prstGeom>
        </p:spPr>
        <p:txBody>
          <a:bodyPr vert="horz" wrap="square" lIns="93324" tIns="46662" rIns="93324" bIns="46662"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D40FA156-AD4B-98C2-FC64-960C43AB3287}"/>
              </a:ext>
            </a:extLst>
          </p:cNvPr>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smtClean="0"/>
            </a:lvl1pPr>
          </a:lstStyle>
          <a:p>
            <a:pPr>
              <a:defRPr/>
            </a:pPr>
            <a:fld id="{6448D39B-90C4-4689-B3C4-2BA2A625BCE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5CECF3-CD3D-BD7C-AE4C-0A43717B4688}"/>
              </a:ext>
            </a:extLst>
          </p:cNvPr>
          <p:cNvSpPr>
            <a:spLocks noGrp="1"/>
          </p:cNvSpPr>
          <p:nvPr>
            <p:ph type="hdr" sz="quarter"/>
          </p:nvPr>
        </p:nvSpPr>
        <p:spPr>
          <a:xfrm>
            <a:off x="0" y="0"/>
            <a:ext cx="3043343" cy="465455"/>
          </a:xfrm>
          <a:prstGeom prst="rect">
            <a:avLst/>
          </a:prstGeom>
        </p:spPr>
        <p:txBody>
          <a:bodyPr vert="horz" wrap="square" lIns="93324" tIns="46662" rIns="93324" bIns="46662"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517972FD-A842-2B90-206B-99937EAC5CFB}"/>
              </a:ext>
            </a:extLst>
          </p:cNvPr>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fld id="{9C87277E-B450-49FD-8F0D-A02AA964E4F6}" type="datetime1">
              <a:rPr lang="it-IT" altLang="en-US"/>
              <a:pPr>
                <a:defRPr/>
              </a:pPr>
              <a:t>29/10/2025</a:t>
            </a:fld>
            <a:endParaRPr lang="en-US" altLang="en-US"/>
          </a:p>
        </p:txBody>
      </p:sp>
      <p:sp>
        <p:nvSpPr>
          <p:cNvPr id="4" name="Slide Image Placeholder 3">
            <a:extLst>
              <a:ext uri="{FF2B5EF4-FFF2-40B4-BE49-F238E27FC236}">
                <a16:creationId xmlns:a16="http://schemas.microsoft.com/office/drawing/2014/main" id="{4E4F2E59-66B7-5B97-18CB-3827756DDB24}"/>
              </a:ext>
            </a:extLst>
          </p:cNvPr>
          <p:cNvSpPr>
            <a:spLocks noGrp="1" noRot="1" noChangeAspect="1"/>
          </p:cNvSpPr>
          <p:nvPr>
            <p:ph type="sldImg" idx="2"/>
          </p:nvPr>
        </p:nvSpPr>
        <p:spPr>
          <a:xfrm>
            <a:off x="990600" y="698500"/>
            <a:ext cx="5041900" cy="3490913"/>
          </a:xfrm>
          <a:prstGeom prst="rect">
            <a:avLst/>
          </a:prstGeom>
          <a:noFill/>
          <a:ln w="12700">
            <a:solidFill>
              <a:prstClr val="black"/>
            </a:solidFill>
          </a:ln>
        </p:spPr>
        <p:txBody>
          <a:bodyPr vert="horz" wrap="square" lIns="93324" tIns="46662" rIns="93324" bIns="46662"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C3CAB4F8-1FC4-219C-61A4-43960ACEA06B}"/>
              </a:ext>
            </a:extLst>
          </p:cNvPr>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bodyPr>
          <a:lstStyle/>
          <a:p>
            <a:pPr lvl="0"/>
            <a:r>
              <a:rPr lang="it-IT" altLang="en-US" noProof="0"/>
              <a:t>Click to edit Master text styles</a:t>
            </a:r>
          </a:p>
          <a:p>
            <a:pPr lvl="1"/>
            <a:r>
              <a:rPr lang="it-IT" altLang="en-US" noProof="0"/>
              <a:t>Second level</a:t>
            </a:r>
          </a:p>
          <a:p>
            <a:pPr lvl="2"/>
            <a:r>
              <a:rPr lang="it-IT" altLang="en-US" noProof="0"/>
              <a:t>Third level</a:t>
            </a:r>
          </a:p>
          <a:p>
            <a:pPr lvl="3"/>
            <a:r>
              <a:rPr lang="it-IT" altLang="en-US" noProof="0"/>
              <a:t>Fourth level</a:t>
            </a:r>
          </a:p>
          <a:p>
            <a:pPr lvl="4"/>
            <a:r>
              <a:rPr lang="it-IT" altLang="en-US" noProof="0"/>
              <a:t>Fifth level</a:t>
            </a:r>
            <a:endParaRPr lang="en-US" altLang="en-US" noProof="0"/>
          </a:p>
        </p:txBody>
      </p:sp>
      <p:sp>
        <p:nvSpPr>
          <p:cNvPr id="6" name="Footer Placeholder 5">
            <a:extLst>
              <a:ext uri="{FF2B5EF4-FFF2-40B4-BE49-F238E27FC236}">
                <a16:creationId xmlns:a16="http://schemas.microsoft.com/office/drawing/2014/main" id="{249B560C-8335-8409-F0B4-E3861263CEB3}"/>
              </a:ext>
            </a:extLst>
          </p:cNvPr>
          <p:cNvSpPr>
            <a:spLocks noGrp="1"/>
          </p:cNvSpPr>
          <p:nvPr>
            <p:ph type="ftr" sz="quarter" idx="4"/>
          </p:nvPr>
        </p:nvSpPr>
        <p:spPr>
          <a:xfrm>
            <a:off x="0" y="8842029"/>
            <a:ext cx="3043343" cy="465455"/>
          </a:xfrm>
          <a:prstGeom prst="rect">
            <a:avLst/>
          </a:prstGeom>
        </p:spPr>
        <p:txBody>
          <a:bodyPr vert="horz" wrap="square" lIns="93324" tIns="46662" rIns="93324" bIns="46662"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ADC06DBE-2865-36E0-8A19-450A2A2C8DD0}"/>
              </a:ext>
            </a:extLst>
          </p:cNvPr>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smtClean="0"/>
            </a:lvl1pPr>
          </a:lstStyle>
          <a:p>
            <a:pPr>
              <a:defRPr/>
            </a:pPr>
            <a:fld id="{2113E160-D232-4560-9724-9AC3ED1A5B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CB9D2C7-427A-240A-1907-152C4A1574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09592D5-EA59-784D-EA9F-DA3827CD05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6FB22983-06E9-309E-F1A2-8998E04004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C3F9-A647-13B2-7970-798AD02FA48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A8F7B5B-FF7E-1740-6880-CA24C9E972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BBAA1CF-456C-D113-20E8-EE9F8FBCF9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99027664-15A1-8DD4-FAC6-6B8E1D6A42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11</a:t>
            </a:fld>
            <a:endParaRPr lang="en-US" altLang="en-US"/>
          </a:p>
        </p:txBody>
      </p:sp>
    </p:spTree>
    <p:extLst>
      <p:ext uri="{BB962C8B-B14F-4D97-AF65-F5344CB8AC3E}">
        <p14:creationId xmlns:p14="http://schemas.microsoft.com/office/powerpoint/2010/main" val="349878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F5B8C-D710-79AE-D36D-61D127A8CEDA}"/>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86E50DD-AEFE-A20B-501C-6C9C8CF59F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75ABE7D-9DF2-057D-AF3E-2BF66AE1AE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6566FD09-3B23-4BF4-B1BF-0C70B8B38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12</a:t>
            </a:fld>
            <a:endParaRPr lang="en-US" altLang="en-US"/>
          </a:p>
        </p:txBody>
      </p:sp>
    </p:spTree>
    <p:extLst>
      <p:ext uri="{BB962C8B-B14F-4D97-AF65-F5344CB8AC3E}">
        <p14:creationId xmlns:p14="http://schemas.microsoft.com/office/powerpoint/2010/main" val="150251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AB45-5484-7E68-6876-175ECB75F42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E956747-0BEA-DA93-72BC-3ED5D6836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AD09AA0-F184-3567-B6EF-BA29321FFF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9BE9188B-3915-5AF9-1627-3889703E9B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13</a:t>
            </a:fld>
            <a:endParaRPr lang="en-US" altLang="en-US"/>
          </a:p>
        </p:txBody>
      </p:sp>
    </p:spTree>
    <p:extLst>
      <p:ext uri="{BB962C8B-B14F-4D97-AF65-F5344CB8AC3E}">
        <p14:creationId xmlns:p14="http://schemas.microsoft.com/office/powerpoint/2010/main" val="78002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1BD25-C633-0D66-70D5-76A0B7533711}"/>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8DA4A5D-5816-05D8-4E06-3E034430A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9FBDAC2-DFE0-17BC-7CE9-4C6B5CA864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82A55B0F-A9D5-8F43-398C-C67694083C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14</a:t>
            </a:fld>
            <a:endParaRPr lang="en-US" altLang="en-US"/>
          </a:p>
        </p:txBody>
      </p:sp>
    </p:spTree>
    <p:extLst>
      <p:ext uri="{BB962C8B-B14F-4D97-AF65-F5344CB8AC3E}">
        <p14:creationId xmlns:p14="http://schemas.microsoft.com/office/powerpoint/2010/main" val="316781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2FAC5-E6AC-A6D5-AC90-5261F4EB5E2A}"/>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3FFEFE5-881B-F14A-05E9-BED21F714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A7CC0ED-FE0C-86EE-AB45-568A00FCC5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DBD736BB-F2F2-9E19-858D-1CF48E0CE1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15</a:t>
            </a:fld>
            <a:endParaRPr lang="en-US" altLang="en-US"/>
          </a:p>
        </p:txBody>
      </p:sp>
    </p:spTree>
    <p:extLst>
      <p:ext uri="{BB962C8B-B14F-4D97-AF65-F5344CB8AC3E}">
        <p14:creationId xmlns:p14="http://schemas.microsoft.com/office/powerpoint/2010/main" val="141218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FB9A-3851-BF02-EBF6-E16868E5E441}"/>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4C2C72B-E052-B9D9-0F28-D6466C3B6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21D8D02-418E-C4ED-ECEB-8089B2490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ECCE5A9B-AD60-7A72-E683-CDCFD8333A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16</a:t>
            </a:fld>
            <a:endParaRPr lang="en-US" altLang="en-US"/>
          </a:p>
        </p:txBody>
      </p:sp>
    </p:spTree>
    <p:extLst>
      <p:ext uri="{BB962C8B-B14F-4D97-AF65-F5344CB8AC3E}">
        <p14:creationId xmlns:p14="http://schemas.microsoft.com/office/powerpoint/2010/main" val="429414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1B24B-CA49-CF35-D014-D3F104F84E32}"/>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B18149B-C573-A9F5-996E-679465B8A5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93D5C85-EC90-8745-F505-9AD46CE56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DE8FF57F-A6C4-FD6C-4B43-E8D8B6CDA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17</a:t>
            </a:fld>
            <a:endParaRPr lang="en-US" altLang="en-US"/>
          </a:p>
        </p:txBody>
      </p:sp>
    </p:spTree>
    <p:extLst>
      <p:ext uri="{BB962C8B-B14F-4D97-AF65-F5344CB8AC3E}">
        <p14:creationId xmlns:p14="http://schemas.microsoft.com/office/powerpoint/2010/main" val="60881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3A06-D70A-247B-A6E3-626A1CE91796}"/>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81D6031-D16B-3567-E0D6-44A37DB7F1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4BFD27C-369A-C8B4-1BC6-EB4244FF95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43628713-761E-6C80-1F35-93EC31FBCD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18</a:t>
            </a:fld>
            <a:endParaRPr lang="en-US" altLang="en-US"/>
          </a:p>
        </p:txBody>
      </p:sp>
    </p:spTree>
    <p:extLst>
      <p:ext uri="{BB962C8B-B14F-4D97-AF65-F5344CB8AC3E}">
        <p14:creationId xmlns:p14="http://schemas.microsoft.com/office/powerpoint/2010/main" val="160299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FB9A-3851-BF02-EBF6-E16868E5E441}"/>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4C2C72B-E052-B9D9-0F28-D6466C3B6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21D8D02-418E-C4ED-ECEB-8089B2490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ECCE5A9B-AD60-7A72-E683-CDCFD8333A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19</a:t>
            </a:fld>
            <a:endParaRPr lang="en-US" altLang="en-US"/>
          </a:p>
        </p:txBody>
      </p:sp>
    </p:spTree>
    <p:extLst>
      <p:ext uri="{BB962C8B-B14F-4D97-AF65-F5344CB8AC3E}">
        <p14:creationId xmlns:p14="http://schemas.microsoft.com/office/powerpoint/2010/main" val="258799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D0FB-1C63-CB21-255B-55106B32D2BA}"/>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B0C2C93-118A-6704-81A7-062A7FB604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7833EFC-9BB3-175E-12F5-FC33CFF79F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5FB63C10-0D7C-3FBE-E912-3912486805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20</a:t>
            </a:fld>
            <a:endParaRPr lang="en-US" altLang="en-US"/>
          </a:p>
        </p:txBody>
      </p:sp>
    </p:spTree>
    <p:extLst>
      <p:ext uri="{BB962C8B-B14F-4D97-AF65-F5344CB8AC3E}">
        <p14:creationId xmlns:p14="http://schemas.microsoft.com/office/powerpoint/2010/main" val="70074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5D1B4-280F-8B39-D057-AE13939DD2E3}"/>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C6E96F8-CE08-8796-9923-2A1DB6F900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9B7875A-4912-CD85-0612-AE47E3BDE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814DE3FE-4DAE-91F5-1100-AF8253566B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3</a:t>
            </a:fld>
            <a:endParaRPr lang="en-US" altLang="en-US"/>
          </a:p>
        </p:txBody>
      </p:sp>
    </p:spTree>
    <p:extLst>
      <p:ext uri="{BB962C8B-B14F-4D97-AF65-F5344CB8AC3E}">
        <p14:creationId xmlns:p14="http://schemas.microsoft.com/office/powerpoint/2010/main" val="3851917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B412-0127-71D5-1ABF-676BAD78FC69}"/>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0219017-D346-0CD2-FBDF-B3D81AD230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B2BF329-D0F4-CE45-AF73-3D9B2918A8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975CCE83-C012-46A5-A83F-615E71AC8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21</a:t>
            </a:fld>
            <a:endParaRPr lang="en-US" altLang="en-US"/>
          </a:p>
        </p:txBody>
      </p:sp>
    </p:spTree>
    <p:extLst>
      <p:ext uri="{BB962C8B-B14F-4D97-AF65-F5344CB8AC3E}">
        <p14:creationId xmlns:p14="http://schemas.microsoft.com/office/powerpoint/2010/main" val="35003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9DB84-8C2C-6EA3-5511-B637D600F085}"/>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C6E2B23-B263-DAD2-3D62-C5E075804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03147F1-2200-E8DB-A0CD-A658FB7F29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5245B321-318D-79B1-E38D-0D1CC85D7F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22</a:t>
            </a:fld>
            <a:endParaRPr lang="en-US" altLang="en-US"/>
          </a:p>
        </p:txBody>
      </p:sp>
    </p:spTree>
    <p:extLst>
      <p:ext uri="{BB962C8B-B14F-4D97-AF65-F5344CB8AC3E}">
        <p14:creationId xmlns:p14="http://schemas.microsoft.com/office/powerpoint/2010/main" val="96297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6420C-917E-9CB5-90CC-5EB081C6672C}"/>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EEC6CE3-9D1E-3FA6-8878-9ED526237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44DC916-A915-5C76-58BC-BB31C65ED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65CD8DA6-2F6C-AEE4-9CBF-66D429D1C1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23</a:t>
            </a:fld>
            <a:endParaRPr lang="en-US" altLang="en-US"/>
          </a:p>
        </p:txBody>
      </p:sp>
    </p:spTree>
    <p:extLst>
      <p:ext uri="{BB962C8B-B14F-4D97-AF65-F5344CB8AC3E}">
        <p14:creationId xmlns:p14="http://schemas.microsoft.com/office/powerpoint/2010/main" val="188040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C8348-FAEE-1AF4-5ECA-B2936E49E0A3}"/>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EBCA4B9-3F47-EF8D-E4F8-F6EB14836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E55E74F-D025-711E-6D37-CEF848C9E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A589E32A-890F-441E-8F2B-65B34922C7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24</a:t>
            </a:fld>
            <a:endParaRPr lang="en-US" altLang="en-US"/>
          </a:p>
        </p:txBody>
      </p:sp>
    </p:spTree>
    <p:extLst>
      <p:ext uri="{BB962C8B-B14F-4D97-AF65-F5344CB8AC3E}">
        <p14:creationId xmlns:p14="http://schemas.microsoft.com/office/powerpoint/2010/main" val="3600262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65CD3-7F10-AC54-BCB0-24B1DC3F4346}"/>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D70C53-E606-BC21-6C54-A8237E441E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9870AB5-5AA2-7807-D986-523857925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7556FBCF-6F19-F8B8-68A5-80D2A3DBC5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25</a:t>
            </a:fld>
            <a:endParaRPr lang="en-US" altLang="en-US"/>
          </a:p>
        </p:txBody>
      </p:sp>
    </p:spTree>
    <p:extLst>
      <p:ext uri="{BB962C8B-B14F-4D97-AF65-F5344CB8AC3E}">
        <p14:creationId xmlns:p14="http://schemas.microsoft.com/office/powerpoint/2010/main" val="19919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E407-BE94-4983-C14C-D1AFD276B227}"/>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57638B5-B48D-1ED0-F05E-4AFB5739D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68F86DD-CAA8-B3EC-0BBA-705189258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CB0EA7CC-7B78-6129-FD19-F340180C33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26</a:t>
            </a:fld>
            <a:endParaRPr lang="en-US" altLang="en-US"/>
          </a:p>
        </p:txBody>
      </p:sp>
    </p:spTree>
    <p:extLst>
      <p:ext uri="{BB962C8B-B14F-4D97-AF65-F5344CB8AC3E}">
        <p14:creationId xmlns:p14="http://schemas.microsoft.com/office/powerpoint/2010/main" val="2311144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3774C-10A8-AEDE-29F0-69722F3F317A}"/>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AE8D76A-9D91-824D-CD46-B5BF1AF373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C636C6F-6A60-6F64-9E6C-98A68EE329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A139E48B-32FE-AACE-0DA0-BA4C30B01E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27</a:t>
            </a:fld>
            <a:endParaRPr lang="en-US" altLang="en-US"/>
          </a:p>
        </p:txBody>
      </p:sp>
    </p:spTree>
    <p:extLst>
      <p:ext uri="{BB962C8B-B14F-4D97-AF65-F5344CB8AC3E}">
        <p14:creationId xmlns:p14="http://schemas.microsoft.com/office/powerpoint/2010/main" val="1935412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5553-1B6F-469C-0A2E-32683F2ECBB6}"/>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9D2FED2-0BE9-628F-9AF3-AFFFDB0DA3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C36C780-D623-EE11-1C9A-B2525ED440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FA4CCEFE-0132-E0ED-FEAA-F1FE9DD79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29</a:t>
            </a:fld>
            <a:endParaRPr lang="en-US" altLang="en-US"/>
          </a:p>
        </p:txBody>
      </p:sp>
    </p:spTree>
    <p:extLst>
      <p:ext uri="{BB962C8B-B14F-4D97-AF65-F5344CB8AC3E}">
        <p14:creationId xmlns:p14="http://schemas.microsoft.com/office/powerpoint/2010/main" val="277857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38A1B-3BA8-17C2-4DF8-5226DA59058F}"/>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523F250-9271-089C-7C0A-FB24EE28D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FDBE1CC-0F1E-92A3-D78E-D9E9DF8F52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205D13FE-8E10-C8EF-9FA3-D2B991E93F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4</a:t>
            </a:fld>
            <a:endParaRPr lang="en-US" altLang="en-US"/>
          </a:p>
        </p:txBody>
      </p:sp>
    </p:spTree>
    <p:extLst>
      <p:ext uri="{BB962C8B-B14F-4D97-AF65-F5344CB8AC3E}">
        <p14:creationId xmlns:p14="http://schemas.microsoft.com/office/powerpoint/2010/main" val="136083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24B2D-6227-338B-B95E-A61A7D949C0A}"/>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6AB57F3-CC35-A5A5-9D42-40FD44D3E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50E03F3-D88B-E271-7A59-53FD190C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7A85BFB5-33E7-1BC9-5DE6-52DD88866F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5</a:t>
            </a:fld>
            <a:endParaRPr lang="en-US" altLang="en-US"/>
          </a:p>
        </p:txBody>
      </p:sp>
    </p:spTree>
    <p:extLst>
      <p:ext uri="{BB962C8B-B14F-4D97-AF65-F5344CB8AC3E}">
        <p14:creationId xmlns:p14="http://schemas.microsoft.com/office/powerpoint/2010/main" val="29129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24B2D-6227-338B-B95E-A61A7D949C0A}"/>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6AB57F3-CC35-A5A5-9D42-40FD44D3E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50E03F3-D88B-E271-7A59-53FD190C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7A85BFB5-33E7-1BC9-5DE6-52DD88866F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6</a:t>
            </a:fld>
            <a:endParaRPr lang="en-US" altLang="en-US"/>
          </a:p>
        </p:txBody>
      </p:sp>
    </p:spTree>
    <p:extLst>
      <p:ext uri="{BB962C8B-B14F-4D97-AF65-F5344CB8AC3E}">
        <p14:creationId xmlns:p14="http://schemas.microsoft.com/office/powerpoint/2010/main" val="190680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9132-CE48-8C64-1206-83D133AB5821}"/>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74608CA-E2C2-BE00-820F-244A56111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635977AF-80B4-C119-12E9-93E7CE8BE6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EFF2C372-5924-9E01-610D-3D4E0334D9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7</a:t>
            </a:fld>
            <a:endParaRPr lang="en-US" altLang="en-US"/>
          </a:p>
        </p:txBody>
      </p:sp>
    </p:spTree>
    <p:extLst>
      <p:ext uri="{BB962C8B-B14F-4D97-AF65-F5344CB8AC3E}">
        <p14:creationId xmlns:p14="http://schemas.microsoft.com/office/powerpoint/2010/main" val="22586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2970A-48EE-E47C-E4A9-D18532C5C8AD}"/>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207BAC9-AA58-A83D-A9C7-94B61F7C6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76B1551-383A-3FE8-EE2F-2E76992E5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1785CB44-11EC-824E-486D-FAA45F8373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8</a:t>
            </a:fld>
            <a:endParaRPr lang="en-US" altLang="en-US"/>
          </a:p>
        </p:txBody>
      </p:sp>
    </p:spTree>
    <p:extLst>
      <p:ext uri="{BB962C8B-B14F-4D97-AF65-F5344CB8AC3E}">
        <p14:creationId xmlns:p14="http://schemas.microsoft.com/office/powerpoint/2010/main" val="356229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44BCE-E6A4-D2DA-D6B9-3F07519BE6B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336E176-329F-39DA-4FD9-ABB4B8D57C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CF94211-6C74-048A-193A-0E0E5BC5B0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6578ABC0-53E2-A88A-46D4-56791591E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9</a:t>
            </a:fld>
            <a:endParaRPr lang="en-US" altLang="en-US"/>
          </a:p>
        </p:txBody>
      </p:sp>
    </p:spTree>
    <p:extLst>
      <p:ext uri="{BB962C8B-B14F-4D97-AF65-F5344CB8AC3E}">
        <p14:creationId xmlns:p14="http://schemas.microsoft.com/office/powerpoint/2010/main" val="343456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7EEE-8D4F-04DB-001E-D03CAC061CEC}"/>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3116BE9-451E-ADBA-9BA1-BF65E56FD0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EEE957F-E9DF-1A56-E53A-17BE7BF6A1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14120090-8148-09AF-6442-4F9F2E887C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886C86-47AF-4577-9A67-3FD3B70469CD}" type="slidenum">
              <a:rPr lang="en-US" altLang="en-US"/>
              <a:pPr>
                <a:spcBef>
                  <a:spcPct val="0"/>
                </a:spcBef>
              </a:pPr>
              <a:t>10</a:t>
            </a:fld>
            <a:endParaRPr lang="en-US" altLang="en-US"/>
          </a:p>
        </p:txBody>
      </p:sp>
    </p:spTree>
    <p:extLst>
      <p:ext uri="{BB962C8B-B14F-4D97-AF65-F5344CB8AC3E}">
        <p14:creationId xmlns:p14="http://schemas.microsoft.com/office/powerpoint/2010/main" val="305704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F9ED802-D730-778A-A391-7395F89027A7}"/>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06112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F616-D4ED-009A-B821-14D90E45072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DCF78-FBAE-5566-E722-9A04570817EB}"/>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461CF-0BD7-5FBB-E0D0-76FAB7CF6F6C}"/>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5" name="Footer Placeholder 4">
            <a:extLst>
              <a:ext uri="{FF2B5EF4-FFF2-40B4-BE49-F238E27FC236}">
                <a16:creationId xmlns:a16="http://schemas.microsoft.com/office/drawing/2014/main" id="{467C2335-E43A-1E9D-D9ED-69C1E2B28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F84A5-1EC3-828D-BB95-146B9591FF30}"/>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93771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E658-7D5C-D52E-A4F3-855426C3B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70BBF-78FB-2A42-5C15-2322774F8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BFCA6-9FD3-8414-6100-972C2A83D01F}"/>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5" name="Footer Placeholder 4">
            <a:extLst>
              <a:ext uri="{FF2B5EF4-FFF2-40B4-BE49-F238E27FC236}">
                <a16:creationId xmlns:a16="http://schemas.microsoft.com/office/drawing/2014/main" id="{FB8698F4-F743-5B0F-0BF2-F04765C1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B335E-FB88-EFDF-032A-02F7DA46D20D}"/>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3302186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6B34-1189-4917-2485-41F78CB9D62E}"/>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8B8B7E-35F6-5701-B99E-26A46AEEE0D0}"/>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5DF9B5-2CD6-E748-C061-288AAC7961BF}"/>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5" name="Footer Placeholder 4">
            <a:extLst>
              <a:ext uri="{FF2B5EF4-FFF2-40B4-BE49-F238E27FC236}">
                <a16:creationId xmlns:a16="http://schemas.microsoft.com/office/drawing/2014/main" id="{D7639302-963A-2B59-1836-7E0C1B42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630ED-25D3-9010-2248-981A57412D8E}"/>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320457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FCA9-99E3-1073-8892-FD82CAAF5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E709F-9B08-7B05-A0BA-68499127112C}"/>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4EC525-49B3-6D27-CDD4-8FA4930B517C}"/>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69D78E-B443-D0DE-3D7D-6611B897432B}"/>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6" name="Footer Placeholder 5">
            <a:extLst>
              <a:ext uri="{FF2B5EF4-FFF2-40B4-BE49-F238E27FC236}">
                <a16:creationId xmlns:a16="http://schemas.microsoft.com/office/drawing/2014/main" id="{C9D82872-7470-BED8-6DFF-00BE5A88F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F8F07-1A96-E78E-3348-72B3F9BE761E}"/>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444120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8509-7E90-FF54-9448-1F520A28475E}"/>
              </a:ext>
            </a:extLst>
          </p:cNvPr>
          <p:cNvSpPr>
            <a:spLocks noGrp="1"/>
          </p:cNvSpPr>
          <p:nvPr>
            <p:ph type="title"/>
          </p:nvPr>
        </p:nvSpPr>
        <p:spPr>
          <a:xfrm>
            <a:off x="682625" y="365125"/>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578D5-577B-1B45-4725-C7E07956E76F}"/>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A7D3C3-D08D-7C96-351C-D31DF54EDE0A}"/>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A058A1-7C66-9DA9-E944-FDF599EBD118}"/>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5D28F8-14F3-554D-7940-C9821D67E86B}"/>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751E7-85EA-1D1F-F522-F737688B835B}"/>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8" name="Footer Placeholder 7">
            <a:extLst>
              <a:ext uri="{FF2B5EF4-FFF2-40B4-BE49-F238E27FC236}">
                <a16:creationId xmlns:a16="http://schemas.microsoft.com/office/drawing/2014/main" id="{421046EF-4D80-5518-D303-EB04CFF7A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1FA4D3-5EC0-13C5-4768-0B34610D7F47}"/>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3425377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FDBF-56F7-087E-86BA-121CB8442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B239D-8F23-FE69-F1E5-6564631A3031}"/>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4" name="Footer Placeholder 3">
            <a:extLst>
              <a:ext uri="{FF2B5EF4-FFF2-40B4-BE49-F238E27FC236}">
                <a16:creationId xmlns:a16="http://schemas.microsoft.com/office/drawing/2014/main" id="{6A9F4677-B693-99BC-3250-1FFEC4CDFD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83FB9C-1E8C-DDD1-E14F-66838B885DB2}"/>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263000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4C918-23A9-1469-A05A-CBD9E559BE0F}"/>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3" name="Footer Placeholder 2">
            <a:extLst>
              <a:ext uri="{FF2B5EF4-FFF2-40B4-BE49-F238E27FC236}">
                <a16:creationId xmlns:a16="http://schemas.microsoft.com/office/drawing/2014/main" id="{262E780A-C054-00AC-FE36-BE2AB69553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F6B035-8846-DD10-C357-12538D8BE56B}"/>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81264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5D46-7924-A847-74F9-752334DA2E8B}"/>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27B43-43D0-697E-3902-80CE7ACBD133}"/>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027A8E-D61C-25B2-D301-B3C75579CB68}"/>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6C34C-A20E-AB4C-7BEF-A0F1324DCAB6}"/>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6" name="Footer Placeholder 5">
            <a:extLst>
              <a:ext uri="{FF2B5EF4-FFF2-40B4-BE49-F238E27FC236}">
                <a16:creationId xmlns:a16="http://schemas.microsoft.com/office/drawing/2014/main" id="{B64EE7D3-1672-D968-CBED-BF2FD58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60202-9C3C-4A07-D6C0-B03234A314FD}"/>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1838636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D7F2-A327-2B26-C389-EC7D5DBF01CA}"/>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9D5EF3-CC73-C3D6-0265-6DA2A47C5F3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3BCE7-4FEE-97E9-B496-65015A3163C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3EDB4-10D6-2415-56D8-24345928F4F1}"/>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6" name="Footer Placeholder 5">
            <a:extLst>
              <a:ext uri="{FF2B5EF4-FFF2-40B4-BE49-F238E27FC236}">
                <a16:creationId xmlns:a16="http://schemas.microsoft.com/office/drawing/2014/main" id="{F7B070BA-0870-74A5-7EC2-C0EE90538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569C3-1D02-E271-074A-66B931100ED0}"/>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98343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87E1-0F11-DB7B-AD54-1D25BECC36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A8BBE-9A39-2AB8-E2BC-619458B25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0E4A8-5A48-CAB1-78F2-E1C995D3C601}"/>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5" name="Footer Placeholder 4">
            <a:extLst>
              <a:ext uri="{FF2B5EF4-FFF2-40B4-BE49-F238E27FC236}">
                <a16:creationId xmlns:a16="http://schemas.microsoft.com/office/drawing/2014/main" id="{F0DDF41B-75BA-8823-ADAD-4819EF386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FCD21-D09B-E2DC-F6B2-D0F6CF3FD4E4}"/>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295730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615305"/>
            <a:ext cx="8915400" cy="461665"/>
          </a:xfrm>
          <a:prstGeom prst="rect">
            <a:avLst/>
          </a:prstGeom>
          <a:noFill/>
          <a:ln>
            <a:noFill/>
          </a:ln>
        </p:spPr>
        <p:txBody>
          <a:bodyPr/>
          <a:lstStyle>
            <a:lvl1pPr>
              <a:defRPr lang="en-US" sz="2400" baseline="0" dirty="0">
                <a:solidFill>
                  <a:srgbClr val="0092D2"/>
                </a:solidFill>
                <a:latin typeface="Futura Std Bold" charset="0"/>
                <a:cs typeface="+mn-cs"/>
              </a:defRPr>
            </a:lvl1pPr>
          </a:lstStyle>
          <a:p>
            <a:pPr lvl="0"/>
            <a:r>
              <a:rPr lang="en-US"/>
              <a:t>Click to edit Master title style</a:t>
            </a:r>
          </a:p>
        </p:txBody>
      </p:sp>
      <p:sp>
        <p:nvSpPr>
          <p:cNvPr id="3" name="Content Placeholder 2"/>
          <p:cNvSpPr>
            <a:spLocks noGrp="1"/>
          </p:cNvSpPr>
          <p:nvPr>
            <p:ph idx="1"/>
          </p:nvPr>
        </p:nvSpPr>
        <p:spPr>
          <a:xfrm>
            <a:off x="495300" y="1600200"/>
            <a:ext cx="8915400" cy="1477328"/>
          </a:xfrm>
          <a:prstGeom prst="rect">
            <a:avLst/>
          </a:prstGeom>
          <a:noFill/>
          <a:ln>
            <a:noFill/>
          </a:ln>
        </p:spPr>
        <p:txBody>
          <a:bodyPr/>
          <a:lstStyle>
            <a:lvl1pPr>
              <a:defRPr lang="it-IT" sz="1800" dirty="0" smtClean="0">
                <a:solidFill>
                  <a:srgbClr val="636463"/>
                </a:solidFill>
                <a:latin typeface="Futura Std Light" charset="0"/>
                <a:cs typeface="+mn-cs"/>
              </a:defRPr>
            </a:lvl1pPr>
            <a:lvl2pPr>
              <a:defRPr lang="it-IT" sz="1800" dirty="0" smtClean="0">
                <a:solidFill>
                  <a:srgbClr val="636463"/>
                </a:solidFill>
                <a:latin typeface="Futura Std Light"/>
              </a:defRPr>
            </a:lvl2pPr>
            <a:lvl3pPr>
              <a:defRPr lang="it-IT" sz="1800" dirty="0" smtClean="0">
                <a:solidFill>
                  <a:srgbClr val="636463"/>
                </a:solidFill>
                <a:latin typeface="Calibri" pitchFamily="34" charset="0"/>
              </a:defRPr>
            </a:lvl3pPr>
            <a:lvl4pPr>
              <a:defRPr lang="it-IT" sz="1800" dirty="0" smtClean="0">
                <a:solidFill>
                  <a:srgbClr val="636463"/>
                </a:solidFill>
                <a:latin typeface="Calibri" pitchFamily="34" charset="0"/>
              </a:defRPr>
            </a:lvl4pPr>
            <a:lvl5pPr>
              <a:defRPr lang="en-US" sz="1800" dirty="0">
                <a:solidFill>
                  <a:srgbClr val="636463"/>
                </a:solidFill>
                <a:latin typeface="Calibri" pitchFamily="34" charset="0"/>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a:extLst>
              <a:ext uri="{FF2B5EF4-FFF2-40B4-BE49-F238E27FC236}">
                <a16:creationId xmlns:a16="http://schemas.microsoft.com/office/drawing/2014/main" id="{7F3546A9-E8C4-6ED2-2CA9-714FF08E0378}"/>
              </a:ext>
            </a:extLst>
          </p:cNvPr>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0B5E093-2D24-4DDA-AB7A-FF9F94C43BAD}" type="datetimeFigureOut">
              <a:rPr lang="en-US" altLang="en-US"/>
              <a:pPr>
                <a:defRPr/>
              </a:pPr>
              <a:t>10/29/2025</a:t>
            </a:fld>
            <a:endParaRPr lang="en-US" altLang="en-US"/>
          </a:p>
        </p:txBody>
      </p:sp>
      <p:sp>
        <p:nvSpPr>
          <p:cNvPr id="5" name="Footer Placeholder 4">
            <a:extLst>
              <a:ext uri="{FF2B5EF4-FFF2-40B4-BE49-F238E27FC236}">
                <a16:creationId xmlns:a16="http://schemas.microsoft.com/office/drawing/2014/main" id="{56FB08AD-A8C3-7954-BB0C-CDE7B7D225B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2E070FD-1757-860D-8F2B-544DC41867F8}"/>
              </a:ext>
            </a:extLst>
          </p:cNvPr>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BD06252-482D-478C-9643-52216AD25A43}" type="slidenum">
              <a:rPr lang="en-US" altLang="en-US"/>
              <a:pPr>
                <a:defRPr/>
              </a:pPr>
              <a:t>‹#›</a:t>
            </a:fld>
            <a:endParaRPr lang="en-US" altLang="en-US"/>
          </a:p>
        </p:txBody>
      </p:sp>
    </p:spTree>
    <p:extLst>
      <p:ext uri="{BB962C8B-B14F-4D97-AF65-F5344CB8AC3E}">
        <p14:creationId xmlns:p14="http://schemas.microsoft.com/office/powerpoint/2010/main" val="4170296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9B500C-9391-DEA5-BF56-7AE6044A6718}"/>
              </a:ext>
            </a:extLst>
          </p:cNvPr>
          <p:cNvSpPr>
            <a:spLocks noGrp="1"/>
          </p:cNvSpPr>
          <p:nvPr>
            <p:ph type="title" orient="vert"/>
          </p:nvPr>
        </p:nvSpPr>
        <p:spPr>
          <a:xfrm>
            <a:off x="7089775" y="365125"/>
            <a:ext cx="213518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0C353-AB61-DC60-5C25-8D4C3DE5AC5A}"/>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2C522-A59B-9549-0B0E-785DDBCCC5F8}"/>
              </a:ext>
            </a:extLst>
          </p:cNvPr>
          <p:cNvSpPr>
            <a:spLocks noGrp="1"/>
          </p:cNvSpPr>
          <p:nvPr>
            <p:ph type="dt" sz="half" idx="10"/>
          </p:nvPr>
        </p:nvSpPr>
        <p:spPr/>
        <p:txBody>
          <a:bodyPr/>
          <a:lstStyle/>
          <a:p>
            <a:fld id="{4CF8A4D1-F23D-4ABA-A7F6-ACCC672461EB}" type="datetimeFigureOut">
              <a:rPr lang="en-US" smtClean="0"/>
              <a:t>10/29/2025</a:t>
            </a:fld>
            <a:endParaRPr lang="en-US"/>
          </a:p>
        </p:txBody>
      </p:sp>
      <p:sp>
        <p:nvSpPr>
          <p:cNvPr id="5" name="Footer Placeholder 4">
            <a:extLst>
              <a:ext uri="{FF2B5EF4-FFF2-40B4-BE49-F238E27FC236}">
                <a16:creationId xmlns:a16="http://schemas.microsoft.com/office/drawing/2014/main" id="{05CA5169-FCD0-3086-BE00-1287FCC7F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44B87-4C05-FD23-E086-D0672368ACEB}"/>
              </a:ext>
            </a:extLst>
          </p:cNvPr>
          <p:cNvSpPr>
            <a:spLocks noGrp="1"/>
          </p:cNvSpPr>
          <p:nvPr>
            <p:ph type="sldNum" sz="quarter" idx="12"/>
          </p:nvPr>
        </p:nvSpPr>
        <p:spPr/>
        <p:txBody>
          <a:bodyPr/>
          <a:lstStyle/>
          <a:p>
            <a:fld id="{40EF8577-CC97-4878-BC87-FB0428DF719A}" type="slidenum">
              <a:rPr lang="en-US" smtClean="0"/>
              <a:t>‹#›</a:t>
            </a:fld>
            <a:endParaRPr lang="en-US"/>
          </a:p>
        </p:txBody>
      </p:sp>
    </p:spTree>
    <p:extLst>
      <p:ext uri="{BB962C8B-B14F-4D97-AF65-F5344CB8AC3E}">
        <p14:creationId xmlns:p14="http://schemas.microsoft.com/office/powerpoint/2010/main" val="36682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Footer Placeholder 4">
            <a:extLst>
              <a:ext uri="{FF2B5EF4-FFF2-40B4-BE49-F238E27FC236}">
                <a16:creationId xmlns:a16="http://schemas.microsoft.com/office/drawing/2014/main" id="{C89A6D36-9137-0393-04FF-E315E7BD3ECD}"/>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108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615950"/>
            <a:ext cx="8915400" cy="460375"/>
          </a:xfrm>
          <a:prstGeom prst="rect">
            <a:avLst/>
          </a:prstGeom>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95300" y="1600201"/>
            <a:ext cx="4375150" cy="2197525"/>
          </a:xfrm>
          <a:prstGeom prst="rect">
            <a:avLst/>
          </a:prstGeom>
        </p:spPr>
        <p:txBody>
          <a:bodyPr/>
          <a:lstStyle>
            <a:lvl1pPr>
              <a:defRPr sz="2400">
                <a:latin typeface="Futura Std Light"/>
              </a:defRPr>
            </a:lvl1pPr>
            <a:lvl2pPr>
              <a:defRPr sz="2000">
                <a:latin typeface="Futura Std Light"/>
              </a:defRPr>
            </a:lvl2pPr>
            <a:lvl3pPr>
              <a:defRPr sz="1800">
                <a:latin typeface="Futura Std Light"/>
              </a:defRPr>
            </a:lvl3pPr>
            <a:lvl4pPr>
              <a:defRPr sz="1600">
                <a:latin typeface="Futura Std Light"/>
              </a:defRPr>
            </a:lvl4pPr>
            <a:lvl5pPr>
              <a:defRPr sz="1600">
                <a:latin typeface="Futura Std Light"/>
              </a:defRPr>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5035550" y="1600201"/>
            <a:ext cx="4375150" cy="2197525"/>
          </a:xfrm>
          <a:prstGeom prst="rect">
            <a:avLst/>
          </a:prstGeom>
        </p:spPr>
        <p:txBody>
          <a:bodyPr/>
          <a:lstStyle>
            <a:lvl1pPr>
              <a:defRPr sz="2400">
                <a:latin typeface="Futura Std Light"/>
              </a:defRPr>
            </a:lvl1pPr>
            <a:lvl2pPr>
              <a:defRPr sz="2000">
                <a:latin typeface="Futura Std Light"/>
              </a:defRPr>
            </a:lvl2pPr>
            <a:lvl3pPr>
              <a:defRPr sz="1800">
                <a:latin typeface="Futura Std Light"/>
              </a:defRPr>
            </a:lvl3pPr>
            <a:lvl4pPr>
              <a:defRPr sz="1600">
                <a:latin typeface="Futura Std Light"/>
              </a:defRPr>
            </a:lvl4pPr>
            <a:lvl5pPr>
              <a:defRPr sz="1600">
                <a:latin typeface="Futura Std Light"/>
              </a:defRPr>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3">
            <a:extLst>
              <a:ext uri="{FF2B5EF4-FFF2-40B4-BE49-F238E27FC236}">
                <a16:creationId xmlns:a16="http://schemas.microsoft.com/office/drawing/2014/main" id="{8818A36D-2C57-1D4E-661A-8600CFA79444}"/>
              </a:ext>
            </a:extLst>
          </p:cNvPr>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1F10F7A-6B3C-497F-A20F-8225025FE090}" type="datetimeFigureOut">
              <a:rPr lang="en-US" altLang="en-US"/>
              <a:pPr>
                <a:defRPr/>
              </a:pPr>
              <a:t>10/29/2025</a:t>
            </a:fld>
            <a:endParaRPr lang="en-US" altLang="en-US"/>
          </a:p>
        </p:txBody>
      </p:sp>
      <p:sp>
        <p:nvSpPr>
          <p:cNvPr id="6" name="Footer Placeholder 4">
            <a:extLst>
              <a:ext uri="{FF2B5EF4-FFF2-40B4-BE49-F238E27FC236}">
                <a16:creationId xmlns:a16="http://schemas.microsoft.com/office/drawing/2014/main" id="{2A11C9CB-6310-1D6C-1586-DAEE7C097CF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C1F5C83-1D07-254B-5A81-27CBE1BA0AC0}"/>
              </a:ext>
            </a:extLst>
          </p:cNvPr>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4455962-191E-4F20-B1DA-6C188A0FCD93}" type="slidenum">
              <a:rPr lang="en-US" altLang="en-US"/>
              <a:pPr>
                <a:defRPr/>
              </a:pPr>
              <a:t>‹#›</a:t>
            </a:fld>
            <a:endParaRPr lang="en-US" altLang="en-US"/>
          </a:p>
        </p:txBody>
      </p:sp>
    </p:spTree>
    <p:extLst>
      <p:ext uri="{BB962C8B-B14F-4D97-AF65-F5344CB8AC3E}">
        <p14:creationId xmlns:p14="http://schemas.microsoft.com/office/powerpoint/2010/main" val="28963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615950"/>
            <a:ext cx="8915400" cy="460375"/>
          </a:xfrm>
          <a:prstGeom prst="rect">
            <a:avLst/>
          </a:prstGeom>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95300" y="1343878"/>
            <a:ext cx="4376870" cy="830997"/>
          </a:xfrm>
          <a:prstGeom prst="rect">
            <a:avLst/>
          </a:prstGeom>
        </p:spPr>
        <p:txBody>
          <a:bodyPr anchor="b"/>
          <a:lstStyle>
            <a:lvl1pPr marL="0" indent="0">
              <a:buNone/>
              <a:defRPr sz="2400" b="1">
                <a:latin typeface="Futura Std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95300" y="2174875"/>
            <a:ext cx="4376870" cy="2123658"/>
          </a:xfrm>
          <a:prstGeom prst="rect">
            <a:avLst/>
          </a:prstGeom>
        </p:spPr>
        <p:txBody>
          <a:bodyPr/>
          <a:lstStyle>
            <a:lvl1pPr>
              <a:defRPr sz="2400">
                <a:latin typeface="Futura Std Light"/>
              </a:defRPr>
            </a:lvl1pPr>
            <a:lvl2pPr>
              <a:defRPr sz="2000">
                <a:latin typeface="Futura Std Light"/>
              </a:defRPr>
            </a:lvl2pPr>
            <a:lvl3pPr>
              <a:defRPr sz="1800">
                <a:latin typeface="Futura Std Light"/>
              </a:defRPr>
            </a:lvl3pPr>
            <a:lvl4pPr>
              <a:defRPr sz="1600">
                <a:latin typeface="Futura Std Light"/>
              </a:defRPr>
            </a:lvl4pPr>
            <a:lvl5pPr>
              <a:defRPr sz="1600">
                <a:latin typeface="Futura Std Light"/>
              </a:defRPr>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5032111" y="1343878"/>
            <a:ext cx="4378590" cy="830997"/>
          </a:xfrm>
          <a:prstGeom prst="rect">
            <a:avLst/>
          </a:prstGeom>
        </p:spPr>
        <p:txBody>
          <a:bodyPr anchor="b"/>
          <a:lstStyle>
            <a:lvl1pPr marL="0" indent="0">
              <a:buNone/>
              <a:defRPr sz="2400" b="1">
                <a:latin typeface="Futura Std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5032111" y="2174875"/>
            <a:ext cx="4378590" cy="2123658"/>
          </a:xfrm>
          <a:prstGeom prst="rect">
            <a:avLst/>
          </a:prstGeom>
        </p:spPr>
        <p:txBody>
          <a:bodyPr/>
          <a:lstStyle>
            <a:lvl1pPr>
              <a:defRPr sz="2400">
                <a:latin typeface="Futura Std Light"/>
              </a:defRPr>
            </a:lvl1pPr>
            <a:lvl2pPr>
              <a:defRPr sz="2000">
                <a:latin typeface="Futura Std Light"/>
              </a:defRPr>
            </a:lvl2pPr>
            <a:lvl3pPr>
              <a:defRPr sz="1800">
                <a:latin typeface="Futura Std Light"/>
              </a:defRPr>
            </a:lvl3pPr>
            <a:lvl4pPr>
              <a:defRPr sz="1600">
                <a:latin typeface="Futura Std Light"/>
              </a:defRPr>
            </a:lvl4pPr>
            <a:lvl5pPr>
              <a:defRPr sz="1600">
                <a:latin typeface="Futura Std Light"/>
              </a:defRPr>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Footer Placeholder 4">
            <a:extLst>
              <a:ext uri="{FF2B5EF4-FFF2-40B4-BE49-F238E27FC236}">
                <a16:creationId xmlns:a16="http://schemas.microsoft.com/office/drawing/2014/main" id="{4D049E8E-DC07-51E8-C0F3-C364D2AC3C8A}"/>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0959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615950"/>
            <a:ext cx="8915400" cy="460375"/>
          </a:xfrm>
          <a:prstGeom prst="rect">
            <a:avLst/>
          </a:prstGeom>
        </p:spPr>
        <p:txBody>
          <a:bodyPr/>
          <a:lstStyle>
            <a:lvl1pPr algn="l">
              <a:defRPr/>
            </a:lvl1pPr>
          </a:lstStyle>
          <a:p>
            <a:r>
              <a:rPr lang="en-US"/>
              <a:t>Click to edit Master title style</a:t>
            </a:r>
          </a:p>
        </p:txBody>
      </p:sp>
      <p:sp>
        <p:nvSpPr>
          <p:cNvPr id="3" name="Footer Placeholder 4">
            <a:extLst>
              <a:ext uri="{FF2B5EF4-FFF2-40B4-BE49-F238E27FC236}">
                <a16:creationId xmlns:a16="http://schemas.microsoft.com/office/drawing/2014/main" id="{A66C994C-B0FA-B0FA-F6AE-EE2A823C3E49}"/>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63217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342AA98-D459-C81E-9655-142DC33CF6A3}"/>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76137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695825"/>
            <a:ext cx="5943600" cy="566738"/>
          </a:xfrm>
          <a:prstGeom prst="rect">
            <a:avLst/>
          </a:prstGeo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941645" y="574675"/>
            <a:ext cx="59436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941645" y="527208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Footer Placeholder 4">
            <a:extLst>
              <a:ext uri="{FF2B5EF4-FFF2-40B4-BE49-F238E27FC236}">
                <a16:creationId xmlns:a16="http://schemas.microsoft.com/office/drawing/2014/main" id="{6E2B3EDC-DE59-32D4-56C9-F80A14B8A0B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64020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DD2B-B28D-9A6D-3456-CBCF1B195B28}"/>
              </a:ext>
            </a:extLst>
          </p:cNvPr>
          <p:cNvSpPr>
            <a:spLocks noGrp="1"/>
          </p:cNvSpPr>
          <p:nvPr>
            <p:ph type="title"/>
          </p:nvPr>
        </p:nvSpPr>
        <p:spPr>
          <a:xfrm>
            <a:off x="681038" y="365125"/>
            <a:ext cx="8543925"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39BA4002-C44E-2D74-E390-57103A314176}"/>
              </a:ext>
            </a:extLst>
          </p:cNvPr>
          <p:cNvSpPr>
            <a:spLocks noGrp="1"/>
          </p:cNvSpPr>
          <p:nvPr>
            <p:ph type="ftr" sz="quarter" idx="10"/>
          </p:nvPr>
        </p:nvSpPr>
        <p:spPr/>
        <p:txBody>
          <a:bodyPr/>
          <a:lstStyle/>
          <a:p>
            <a:pPr>
              <a:defRPr/>
            </a:pPr>
            <a:endParaRPr lang="en-US" altLang="en-US"/>
          </a:p>
        </p:txBody>
      </p:sp>
    </p:spTree>
    <p:extLst>
      <p:ext uri="{BB962C8B-B14F-4D97-AF65-F5344CB8AC3E}">
        <p14:creationId xmlns:p14="http://schemas.microsoft.com/office/powerpoint/2010/main" val="23195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842FCB-B8BA-D080-6E59-0AB5C6E30E28}"/>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Futura Std Light" charset="0"/>
              </a:defRPr>
            </a:lvl1pPr>
          </a:lstStyle>
          <a:p>
            <a:pPr>
              <a:defRPr/>
            </a:pPr>
            <a:endParaRPr lang="en-US" altLang="en-US"/>
          </a:p>
        </p:txBody>
      </p:sp>
      <p:pic>
        <p:nvPicPr>
          <p:cNvPr id="1029" name="Picture 2" descr="A blue and black logo&#10;&#10;Description automatically generated">
            <a:extLst>
              <a:ext uri="{FF2B5EF4-FFF2-40B4-BE49-F238E27FC236}">
                <a16:creationId xmlns:a16="http://schemas.microsoft.com/office/drawing/2014/main" id="{617686B2-17C6-6A77-731A-0101D5F2E28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172200"/>
            <a:ext cx="1908175"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E97D2B0-080F-6FA5-F68E-AEFC2614BEB5}"/>
              </a:ext>
            </a:extLst>
          </p:cNvPr>
          <p:cNvSpPr txBox="1"/>
          <p:nvPr userDrawn="1"/>
        </p:nvSpPr>
        <p:spPr>
          <a:xfrm rot="19256756">
            <a:off x="1470687" y="2521259"/>
            <a:ext cx="7039992" cy="1107996"/>
          </a:xfrm>
          <a:prstGeom prst="rect">
            <a:avLst/>
          </a:prstGeom>
          <a:noFill/>
        </p:spPr>
        <p:txBody>
          <a:bodyPr wrap="square" rtlCol="0">
            <a:spAutoFit/>
          </a:bodyPr>
          <a:lstStyle/>
          <a:p>
            <a:pPr algn="ctr"/>
            <a:r>
              <a:rPr lang="en-US" sz="6600" b="1" spc="5000" baseline="0">
                <a:solidFill>
                  <a:schemeClr val="accent1">
                    <a:lumMod val="90000"/>
                  </a:schemeClr>
                </a:solidFill>
              </a:rPr>
              <a:t>FINAL</a:t>
            </a:r>
          </a:p>
        </p:txBody>
      </p:sp>
    </p:spTree>
  </p:cSld>
  <p:clrMap bg1="lt1" tx1="dk1" bg2="lt2" tx2="dk2" accent1="accent1" accent2="accent2" accent3="accent3" accent4="accent4" accent5="accent5" accent6="accent6" hlink="hlink" folHlink="folHlink"/>
  <p:sldLayoutIdLst>
    <p:sldLayoutId id="2147483700" r:id="rId1"/>
    <p:sldLayoutId id="2147483706" r:id="rId2"/>
    <p:sldLayoutId id="2147483701" r:id="rId3"/>
    <p:sldLayoutId id="2147483707" r:id="rId4"/>
    <p:sldLayoutId id="2147483702" r:id="rId5"/>
    <p:sldLayoutId id="2147483703" r:id="rId6"/>
    <p:sldLayoutId id="2147483704" r:id="rId7"/>
    <p:sldLayoutId id="2147483705" r:id="rId8"/>
    <p:sldLayoutId id="2147483720" r:id="rId9"/>
  </p:sldLayoutIdLst>
  <p:txStyles>
    <p:titleStyle>
      <a:lvl1pPr algn="ctr" defTabSz="457200" rtl="0" eaLnBrk="0" fontAlgn="base" hangingPunct="0">
        <a:spcBef>
          <a:spcPct val="0"/>
        </a:spcBef>
        <a:spcAft>
          <a:spcPct val="0"/>
        </a:spcAft>
        <a:defRPr lang="en-US" altLang="en-US" sz="2400" kern="1200">
          <a:solidFill>
            <a:srgbClr val="0092D2"/>
          </a:solidFill>
          <a:latin typeface="Futura Std Bold" charset="0"/>
          <a:ea typeface="MS PGothic" pitchFamily="34" charset="-128"/>
          <a:cs typeface="+mn-cs"/>
        </a:defRPr>
      </a:lvl1pPr>
      <a:lvl2pPr algn="ctr" defTabSz="457200" rtl="0" eaLnBrk="0" fontAlgn="base" hangingPunct="0">
        <a:spcBef>
          <a:spcPct val="0"/>
        </a:spcBef>
        <a:spcAft>
          <a:spcPct val="0"/>
        </a:spcAft>
        <a:defRPr sz="2400">
          <a:solidFill>
            <a:srgbClr val="0092D2"/>
          </a:solidFill>
          <a:latin typeface="Futura Std Bold" charset="0"/>
          <a:ea typeface="MS PGothic" pitchFamily="34" charset="-128"/>
          <a:cs typeface="ＭＳ Ｐゴシック" charset="0"/>
        </a:defRPr>
      </a:lvl2pPr>
      <a:lvl3pPr algn="ctr" defTabSz="457200" rtl="0" eaLnBrk="0" fontAlgn="base" hangingPunct="0">
        <a:spcBef>
          <a:spcPct val="0"/>
        </a:spcBef>
        <a:spcAft>
          <a:spcPct val="0"/>
        </a:spcAft>
        <a:defRPr sz="2400">
          <a:solidFill>
            <a:srgbClr val="0092D2"/>
          </a:solidFill>
          <a:latin typeface="Futura Std Bold" charset="0"/>
          <a:ea typeface="MS PGothic" pitchFamily="34" charset="-128"/>
          <a:cs typeface="ＭＳ Ｐゴシック" charset="0"/>
        </a:defRPr>
      </a:lvl3pPr>
      <a:lvl4pPr algn="ctr" defTabSz="457200" rtl="0" eaLnBrk="0" fontAlgn="base" hangingPunct="0">
        <a:spcBef>
          <a:spcPct val="0"/>
        </a:spcBef>
        <a:spcAft>
          <a:spcPct val="0"/>
        </a:spcAft>
        <a:defRPr sz="2400">
          <a:solidFill>
            <a:srgbClr val="0092D2"/>
          </a:solidFill>
          <a:latin typeface="Futura Std Bold" charset="0"/>
          <a:ea typeface="MS PGothic" pitchFamily="34" charset="-128"/>
          <a:cs typeface="ＭＳ Ｐゴシック" charset="0"/>
        </a:defRPr>
      </a:lvl4pPr>
      <a:lvl5pPr algn="ctr" defTabSz="457200" rtl="0" eaLnBrk="0" fontAlgn="base" hangingPunct="0">
        <a:spcBef>
          <a:spcPct val="0"/>
        </a:spcBef>
        <a:spcAft>
          <a:spcPct val="0"/>
        </a:spcAft>
        <a:defRPr sz="2400">
          <a:solidFill>
            <a:srgbClr val="0092D2"/>
          </a:solidFill>
          <a:latin typeface="Futura Std Bold"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0" indent="0" algn="ctr" defTabSz="457200" rtl="0" eaLnBrk="0" fontAlgn="base" hangingPunct="0">
        <a:spcBef>
          <a:spcPct val="20000"/>
        </a:spcBef>
        <a:spcAft>
          <a:spcPct val="0"/>
        </a:spcAft>
        <a:buFont typeface="Arial" panose="020B0604020202020204" pitchFamily="34" charset="0"/>
        <a:buNone/>
        <a:defRPr lang="it-IT" altLang="en-US" sz="6600" kern="1200" spc="5000" baseline="0">
          <a:solidFill>
            <a:srgbClr val="636463"/>
          </a:solidFill>
          <a:latin typeface="Futura Std Light" charset="0"/>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lang="it-IT" altLang="en-US" kern="1200">
          <a:solidFill>
            <a:srgbClr val="636463"/>
          </a:solidFill>
          <a:latin typeface="Futura Std Ligh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lang="it-IT" altLang="en-US" kern="1200">
          <a:solidFill>
            <a:srgbClr val="636463"/>
          </a:solidFill>
          <a:latin typeface="Calibri" pitchFamily="34" charset="0"/>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lang="it-IT" altLang="en-US" kern="1200">
          <a:solidFill>
            <a:srgbClr val="636463"/>
          </a:solidFill>
          <a:latin typeface="Calibri" pitchFamily="34" charset="0"/>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lang="en-US" altLang="en-US" kern="1200">
          <a:solidFill>
            <a:srgbClr val="636463"/>
          </a:solidFill>
          <a:latin typeface="Calibri" pitchFamily="34"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DA6FD-551E-7F55-A67B-317BADEF0296}"/>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51EAD-FC40-6AC2-E531-9CE4769B1272}"/>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E2C83-E6B3-FE8C-1B7E-183D38879C2D}"/>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F8A4D1-F23D-4ABA-A7F6-ACCC672461EB}" type="datetimeFigureOut">
              <a:rPr lang="en-US" smtClean="0"/>
              <a:t>10/29/2025</a:t>
            </a:fld>
            <a:endParaRPr lang="en-US"/>
          </a:p>
        </p:txBody>
      </p:sp>
      <p:sp>
        <p:nvSpPr>
          <p:cNvPr id="5" name="Footer Placeholder 4">
            <a:extLst>
              <a:ext uri="{FF2B5EF4-FFF2-40B4-BE49-F238E27FC236}">
                <a16:creationId xmlns:a16="http://schemas.microsoft.com/office/drawing/2014/main" id="{CAE2B4EC-2383-A8A4-4F7F-6DFB30209703}"/>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BE4195-793E-25AF-ADC1-87B94854F75A}"/>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EF8577-CC97-4878-BC87-FB0428DF719A}" type="slidenum">
              <a:rPr lang="en-US" smtClean="0"/>
              <a:t>‹#›</a:t>
            </a:fld>
            <a:endParaRPr lang="en-US"/>
          </a:p>
        </p:txBody>
      </p:sp>
    </p:spTree>
    <p:extLst>
      <p:ext uri="{BB962C8B-B14F-4D97-AF65-F5344CB8AC3E}">
        <p14:creationId xmlns:p14="http://schemas.microsoft.com/office/powerpoint/2010/main" val="589651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5">
            <a:extLst>
              <a:ext uri="{FF2B5EF4-FFF2-40B4-BE49-F238E27FC236}">
                <a16:creationId xmlns:a16="http://schemas.microsoft.com/office/drawing/2014/main" id="{553F1288-AFE6-14EB-B1AA-063987C60E6E}"/>
              </a:ext>
            </a:extLst>
          </p:cNvPr>
          <p:cNvSpPr txBox="1">
            <a:spLocks noChangeArrowheads="1"/>
          </p:cNvSpPr>
          <p:nvPr/>
        </p:nvSpPr>
        <p:spPr bwMode="auto">
          <a:xfrm>
            <a:off x="382588" y="3314700"/>
            <a:ext cx="9144000" cy="369332"/>
          </a:xfrm>
          <a:prstGeom prst="rect">
            <a:avLst/>
          </a:prstGeom>
          <a:noFill/>
          <a:ln>
            <a:noFill/>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100" spc="300">
                <a:solidFill>
                  <a:srgbClr val="636463"/>
                </a:solidFill>
                <a:latin typeface="Futura Std Heavy"/>
                <a:cs typeface="Futura Std Heavy"/>
              </a:rPr>
              <a:t>PHNA 2025-26 workshop</a:t>
            </a:r>
            <a:endParaRPr lang="it-IT" sz="1800" kern="100" spc="300">
              <a:solidFill>
                <a:srgbClr val="636463"/>
              </a:solidFill>
              <a:latin typeface="Futura Std Heavy"/>
              <a:cs typeface="Futura Std Heavy"/>
            </a:endParaRPr>
          </a:p>
        </p:txBody>
      </p:sp>
      <p:sp>
        <p:nvSpPr>
          <p:cNvPr id="15363" name="CasellaDiTesto 6">
            <a:extLst>
              <a:ext uri="{FF2B5EF4-FFF2-40B4-BE49-F238E27FC236}">
                <a16:creationId xmlns:a16="http://schemas.microsoft.com/office/drawing/2014/main" id="{D8484A6F-CD06-7378-96B1-A932467A662A}"/>
              </a:ext>
            </a:extLst>
          </p:cNvPr>
          <p:cNvSpPr txBox="1">
            <a:spLocks noChangeArrowheads="1"/>
          </p:cNvSpPr>
          <p:nvPr/>
        </p:nvSpPr>
        <p:spPr bwMode="auto">
          <a:xfrm>
            <a:off x="382588" y="4024492"/>
            <a:ext cx="9144000" cy="1446550"/>
          </a:xfrm>
          <a:prstGeom prst="rect">
            <a:avLst/>
          </a:prstGeom>
          <a:noFill/>
          <a:ln>
            <a:noFill/>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it-IT" sz="4400" spc="300">
                <a:solidFill>
                  <a:srgbClr val="0092D2"/>
                </a:solidFill>
                <a:latin typeface="Futura Std Heavy"/>
                <a:cs typeface="Futura Std Heavy"/>
              </a:rPr>
              <a:t>Prioritzation and Rationalization 2025-26</a:t>
            </a:r>
          </a:p>
        </p:txBody>
      </p:sp>
      <p:cxnSp>
        <p:nvCxnSpPr>
          <p:cNvPr id="5" name="Straight Connector 4">
            <a:extLst>
              <a:ext uri="{FF2B5EF4-FFF2-40B4-BE49-F238E27FC236}">
                <a16:creationId xmlns:a16="http://schemas.microsoft.com/office/drawing/2014/main" id="{3F7F7FB1-442A-DF05-89BA-F02FA97A69F8}"/>
              </a:ext>
            </a:extLst>
          </p:cNvPr>
          <p:cNvCxnSpPr/>
          <p:nvPr/>
        </p:nvCxnSpPr>
        <p:spPr>
          <a:xfrm>
            <a:off x="4171950" y="2868613"/>
            <a:ext cx="1554163" cy="0"/>
          </a:xfrm>
          <a:prstGeom prst="line">
            <a:avLst/>
          </a:prstGeom>
          <a:ln>
            <a:solidFill>
              <a:srgbClr val="636463"/>
            </a:solidFill>
          </a:ln>
          <a:effectLst/>
        </p:spPr>
        <p:style>
          <a:lnRef idx="2">
            <a:schemeClr val="accent1"/>
          </a:lnRef>
          <a:fillRef idx="0">
            <a:schemeClr val="accent1"/>
          </a:fillRef>
          <a:effectRef idx="1">
            <a:schemeClr val="accent1"/>
          </a:effectRef>
          <a:fontRef idx="minor">
            <a:schemeClr val="tx1"/>
          </a:fontRef>
        </p:style>
      </p:cxnSp>
      <p:pic>
        <p:nvPicPr>
          <p:cNvPr id="6149" name="Picture 1">
            <a:extLst>
              <a:ext uri="{FF2B5EF4-FFF2-40B4-BE49-F238E27FC236}">
                <a16:creationId xmlns:a16="http://schemas.microsoft.com/office/drawing/2014/main" id="{7E48D3B3-A54C-0DDB-4FB7-2F85F668F8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7725" y="1231900"/>
            <a:ext cx="31305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96F3-026B-73F1-3951-F6A4826A7BB9}"/>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EEFD8CC4-3027-6BE8-C305-73189D1B1E93}"/>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4BC3B784-0855-FFA2-D9CC-706933EDFB49}"/>
              </a:ext>
            </a:extLst>
          </p:cNvPr>
          <p:cNvSpPr txBox="1">
            <a:spLocks noChangeArrowheads="1"/>
          </p:cNvSpPr>
          <p:nvPr/>
        </p:nvSpPr>
        <p:spPr bwMode="auto">
          <a:xfrm>
            <a:off x="459255" y="1276692"/>
            <a:ext cx="898749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dirty="0"/>
              <a:t>There three sub-activities in this group according to the current data; Rehabilitation support, outreach services, and Mental Health MH support.</a:t>
            </a:r>
          </a:p>
          <a:p>
            <a:pPr eaLnBrk="1" hangingPunct="1">
              <a:spcBef>
                <a:spcPct val="0"/>
              </a:spcBef>
            </a:pPr>
            <a:r>
              <a:rPr lang="en-US" altLang="en-US" dirty="0"/>
              <a:t>The costing unit is beneficiary.</a:t>
            </a:r>
          </a:p>
          <a:p>
            <a:pPr eaLnBrk="1" hangingPunct="1">
              <a:spcBef>
                <a:spcPct val="0"/>
              </a:spcBef>
            </a:pPr>
            <a:r>
              <a:rPr lang="en-US" altLang="en-US" dirty="0"/>
              <a:t>The unit cost per sub-activity:</a:t>
            </a:r>
          </a:p>
          <a:p>
            <a:pPr lvl="1" eaLnBrk="1" hangingPunct="1">
              <a:spcBef>
                <a:spcPct val="0"/>
              </a:spcBef>
            </a:pPr>
            <a:r>
              <a:rPr lang="en-US" altLang="en-US" dirty="0"/>
              <a:t>Rehabilitation: </a:t>
            </a:r>
            <a:r>
              <a:rPr lang="en-US" altLang="en-US" b="1" dirty="0"/>
              <a:t>$ 39.83</a:t>
            </a:r>
            <a:r>
              <a:rPr lang="en-US" altLang="en-US" dirty="0"/>
              <a:t>.</a:t>
            </a:r>
          </a:p>
          <a:p>
            <a:pPr lvl="1" eaLnBrk="1" hangingPunct="1">
              <a:spcBef>
                <a:spcPct val="0"/>
              </a:spcBef>
            </a:pPr>
            <a:r>
              <a:rPr lang="en-US" altLang="en-US" dirty="0"/>
              <a:t>PSS support: </a:t>
            </a:r>
            <a:r>
              <a:rPr lang="en-US" altLang="en-US" b="1" dirty="0"/>
              <a:t>$ 39.30</a:t>
            </a:r>
            <a:r>
              <a:rPr lang="en-US" altLang="en-US" dirty="0"/>
              <a:t>.</a:t>
            </a:r>
          </a:p>
          <a:p>
            <a:pPr lvl="1" eaLnBrk="1" hangingPunct="1">
              <a:spcBef>
                <a:spcPct val="0"/>
              </a:spcBef>
            </a:pPr>
            <a:r>
              <a:rPr lang="en-US" altLang="en-US" dirty="0"/>
              <a:t>Outreach services: </a:t>
            </a:r>
            <a:r>
              <a:rPr lang="en-US" altLang="en-US" b="1" dirty="0"/>
              <a:t>$ 10.80</a:t>
            </a:r>
            <a:r>
              <a:rPr lang="en-US" altLang="en-US" dirty="0"/>
              <a:t>.</a:t>
            </a:r>
          </a:p>
          <a:p>
            <a:pPr eaLnBrk="1" hangingPunct="1">
              <a:spcBef>
                <a:spcPct val="0"/>
              </a:spcBef>
            </a:pPr>
            <a:r>
              <a:rPr lang="it-IT" altLang="en-US" dirty="0"/>
              <a:t>The total cost per unit is not possible to be calculated because of the inconsistent modality of service delivery by the two organizations (HI and CBM Global).</a:t>
            </a:r>
          </a:p>
          <a:p>
            <a:pPr eaLnBrk="1" hangingPunct="1">
              <a:spcBef>
                <a:spcPct val="0"/>
              </a:spcBef>
            </a:pPr>
            <a:r>
              <a:rPr lang="it-IT" altLang="en-US" dirty="0"/>
              <a:t>Outreach MHPSS services for PwD are recommended by the health sector in 2026 based on the PHNA 2025-26 findings.</a:t>
            </a:r>
          </a:p>
          <a:p>
            <a:pPr eaLnBrk="1" hangingPunct="1">
              <a:spcBef>
                <a:spcPct val="0"/>
              </a:spcBef>
            </a:pPr>
            <a:r>
              <a:rPr lang="it-IT" altLang="en-US" dirty="0"/>
              <a:t>40% of this activity budget will be P1, and 60% will be p2 in 2026.</a:t>
            </a:r>
          </a:p>
          <a:p>
            <a:pPr eaLnBrk="1" hangingPunct="1">
              <a:spcBef>
                <a:spcPct val="0"/>
              </a:spcBef>
            </a:pPr>
            <a:r>
              <a:rPr lang="it-IT" altLang="en-US" dirty="0"/>
              <a:t>The total budget in 2026: </a:t>
            </a:r>
            <a:r>
              <a:rPr lang="it-IT" altLang="en-US" b="1" dirty="0"/>
              <a:t>$1.93 M</a:t>
            </a:r>
            <a:r>
              <a:rPr lang="it-IT" altLang="en-US" dirty="0"/>
              <a:t>.</a:t>
            </a:r>
            <a:endParaRPr lang="en-US" altLang="en-US" b="1" dirty="0"/>
          </a:p>
        </p:txBody>
      </p:sp>
      <p:sp>
        <p:nvSpPr>
          <p:cNvPr id="2" name="CasellaDiTesto 3">
            <a:extLst>
              <a:ext uri="{FF2B5EF4-FFF2-40B4-BE49-F238E27FC236}">
                <a16:creationId xmlns:a16="http://schemas.microsoft.com/office/drawing/2014/main" id="{390D1EDB-08C3-22F9-4D39-440A0D0B5974}"/>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Physiotherapy</a:t>
            </a:r>
          </a:p>
        </p:txBody>
      </p:sp>
      <p:sp>
        <p:nvSpPr>
          <p:cNvPr id="4" name="TextBox 3">
            <a:extLst>
              <a:ext uri="{FF2B5EF4-FFF2-40B4-BE49-F238E27FC236}">
                <a16:creationId xmlns:a16="http://schemas.microsoft.com/office/drawing/2014/main" id="{8B933B60-A948-DEE4-A5D9-05750AE56933}"/>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114357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757DA-AAF5-AFCA-D711-6519A18FB8AF}"/>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B997FC3C-5E46-1835-BDB6-03374A200B48}"/>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70E5EA44-6CF5-C5C4-509A-E1D661BA3CF8}"/>
              </a:ext>
            </a:extLst>
          </p:cNvPr>
          <p:cNvSpPr txBox="1">
            <a:spLocks noChangeArrowheads="1"/>
          </p:cNvSpPr>
          <p:nvPr/>
        </p:nvSpPr>
        <p:spPr bwMode="auto">
          <a:xfrm>
            <a:off x="459255" y="1276692"/>
            <a:ext cx="898749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There are two categories of the pharmaceutical kits:</a:t>
            </a:r>
          </a:p>
          <a:p>
            <a:pPr lvl="1" eaLnBrk="1" hangingPunct="1">
              <a:spcBef>
                <a:spcPct val="0"/>
              </a:spcBef>
            </a:pPr>
            <a:r>
              <a:rPr lang="en-US" altLang="en-US"/>
              <a:t>General kits:</a:t>
            </a:r>
          </a:p>
          <a:p>
            <a:pPr lvl="2" eaLnBrk="1" hangingPunct="1">
              <a:spcBef>
                <a:spcPct val="0"/>
              </a:spcBef>
            </a:pPr>
            <a:r>
              <a:rPr lang="en-US" altLang="en-US">
                <a:latin typeface="Futura Std Light" charset="0"/>
              </a:rPr>
              <a:t>Mainly by WHO and UNFPA.</a:t>
            </a:r>
          </a:p>
          <a:p>
            <a:pPr lvl="2" eaLnBrk="1" hangingPunct="1">
              <a:spcBef>
                <a:spcPct val="0"/>
              </a:spcBef>
            </a:pPr>
            <a:r>
              <a:rPr lang="en-US" altLang="en-US">
                <a:latin typeface="Futura Std Light" charset="0"/>
              </a:rPr>
              <a:t>The cost unit is Health Facility (HF).</a:t>
            </a:r>
          </a:p>
          <a:p>
            <a:pPr lvl="2" eaLnBrk="1" hangingPunct="1">
              <a:spcBef>
                <a:spcPct val="0"/>
              </a:spcBef>
            </a:pPr>
            <a:r>
              <a:rPr lang="en-US" altLang="en-US">
                <a:latin typeface="Futura Std Light" charset="0"/>
              </a:rPr>
              <a:t>The unit cost for WHO is </a:t>
            </a:r>
            <a:r>
              <a:rPr lang="en-US" altLang="en-US" b="1">
                <a:latin typeface="Futura Std Light" charset="0"/>
              </a:rPr>
              <a:t>$ 730.45 </a:t>
            </a:r>
            <a:r>
              <a:rPr lang="en-US" altLang="en-US">
                <a:latin typeface="Futura Std Light" charset="0"/>
              </a:rPr>
              <a:t>(81 units) and for UNFPA is </a:t>
            </a:r>
            <a:r>
              <a:rPr lang="en-US" altLang="en-US" b="1">
                <a:latin typeface="Futura Std Light" charset="0"/>
              </a:rPr>
              <a:t>$ 3,739.2 </a:t>
            </a:r>
            <a:r>
              <a:rPr lang="en-US" altLang="en-US">
                <a:latin typeface="Futura Std Light" charset="0"/>
              </a:rPr>
              <a:t>(40 units).</a:t>
            </a:r>
          </a:p>
          <a:p>
            <a:pPr eaLnBrk="1" hangingPunct="1">
              <a:spcBef>
                <a:spcPct val="0"/>
              </a:spcBef>
            </a:pPr>
            <a:r>
              <a:rPr lang="en-US" altLang="en-US">
                <a:latin typeface="Futura Std Light" charset="0"/>
              </a:rPr>
              <a:t>The total cost per year </a:t>
            </a:r>
            <a:r>
              <a:rPr lang="en-US" altLang="en-US" b="1">
                <a:latin typeface="Futura Std Light" charset="0"/>
              </a:rPr>
              <a:t>$3.9 M</a:t>
            </a:r>
            <a:r>
              <a:rPr lang="en-US" altLang="en-US">
                <a:latin typeface="Futura Std Light" charset="0"/>
              </a:rPr>
              <a:t>.</a:t>
            </a:r>
            <a:endParaRPr lang="en-US" altLang="en-US" b="1">
              <a:latin typeface="Futura Std Light" charset="0"/>
            </a:endParaRPr>
          </a:p>
          <a:p>
            <a:pPr eaLnBrk="1" hangingPunct="1">
              <a:spcBef>
                <a:spcPct val="0"/>
              </a:spcBef>
            </a:pPr>
            <a:r>
              <a:rPr lang="en-US" altLang="en-US"/>
              <a:t>For all stockpiling activity, the total cost is </a:t>
            </a:r>
            <a:r>
              <a:rPr lang="en-US" altLang="en-US" b="1"/>
              <a:t>$17,432.61 </a:t>
            </a:r>
            <a:r>
              <a:rPr lang="en-US" altLang="en-US"/>
              <a:t>per month per unit.</a:t>
            </a:r>
          </a:p>
          <a:p>
            <a:pPr marL="0" indent="0" eaLnBrk="1" hangingPunct="1">
              <a:spcBef>
                <a:spcPct val="0"/>
              </a:spcBef>
              <a:buNone/>
            </a:pPr>
            <a:r>
              <a:rPr lang="en-US" altLang="en-US" sz="1600" i="1">
                <a:highlight>
                  <a:srgbClr val="00FFFF"/>
                </a:highlight>
              </a:rPr>
              <a:t>During the mid-year funding review by JRP, many partners reported their HF medicine under stockpiling (mis-reporting) (reprogrammed).</a:t>
            </a:r>
            <a:endParaRPr lang="en-US" altLang="en-US" sz="1600" i="1">
              <a:highlight>
                <a:srgbClr val="00FFFF"/>
              </a:highlight>
              <a:latin typeface="Futura Std Light" charset="0"/>
            </a:endParaRPr>
          </a:p>
        </p:txBody>
      </p:sp>
      <p:sp>
        <p:nvSpPr>
          <p:cNvPr id="2" name="CasellaDiTesto 3">
            <a:extLst>
              <a:ext uri="{FF2B5EF4-FFF2-40B4-BE49-F238E27FC236}">
                <a16:creationId xmlns:a16="http://schemas.microsoft.com/office/drawing/2014/main" id="{591878BA-276B-F7A7-7671-6D6B7DB625D8}"/>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Stockpiling and kits</a:t>
            </a:r>
          </a:p>
        </p:txBody>
      </p:sp>
      <p:sp>
        <p:nvSpPr>
          <p:cNvPr id="3" name="TextBox 3">
            <a:extLst>
              <a:ext uri="{FF2B5EF4-FFF2-40B4-BE49-F238E27FC236}">
                <a16:creationId xmlns:a16="http://schemas.microsoft.com/office/drawing/2014/main" id="{4FA28707-DD3E-8213-323B-FB7932BB4891}"/>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399999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99B4C-D155-F416-DF1D-47610BA9CA1A}"/>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9D31FB53-566F-75EA-5C6C-06DE6C137BAE}"/>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3A4C89B0-F48B-CBBF-6269-5DD1DFE712D9}"/>
              </a:ext>
            </a:extLst>
          </p:cNvPr>
          <p:cNvSpPr txBox="1">
            <a:spLocks noChangeArrowheads="1"/>
          </p:cNvSpPr>
          <p:nvPr/>
        </p:nvSpPr>
        <p:spPr bwMode="auto">
          <a:xfrm>
            <a:off x="459255" y="1276692"/>
            <a:ext cx="898749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This activity is mainly executed by WHO, sector-wise.</a:t>
            </a:r>
          </a:p>
          <a:p>
            <a:pPr eaLnBrk="1" hangingPunct="1">
              <a:spcBef>
                <a:spcPct val="0"/>
              </a:spcBef>
            </a:pPr>
            <a:r>
              <a:rPr lang="en-US" altLang="en-US"/>
              <a:t>The unit cost is individual or case.</a:t>
            </a:r>
          </a:p>
          <a:p>
            <a:pPr eaLnBrk="1" hangingPunct="1">
              <a:spcBef>
                <a:spcPct val="0"/>
              </a:spcBef>
            </a:pPr>
            <a:r>
              <a:rPr lang="en-US" altLang="en-US"/>
              <a:t>The total budget is </a:t>
            </a:r>
            <a:r>
              <a:rPr lang="en-US" altLang="en-US" b="1"/>
              <a:t>$ 3.07 M</a:t>
            </a:r>
          </a:p>
          <a:p>
            <a:pPr eaLnBrk="1" hangingPunct="1">
              <a:spcBef>
                <a:spcPct val="0"/>
              </a:spcBef>
            </a:pPr>
            <a:r>
              <a:rPr lang="en-US" altLang="en-US"/>
              <a:t>The activity is divided into two categories:</a:t>
            </a:r>
          </a:p>
          <a:p>
            <a:pPr lvl="1" eaLnBrk="1" hangingPunct="1">
              <a:spcBef>
                <a:spcPct val="0"/>
              </a:spcBef>
            </a:pPr>
            <a:r>
              <a:rPr lang="en-US" altLang="en-US"/>
              <a:t>Surveillance: total cost: </a:t>
            </a:r>
            <a:r>
              <a:rPr lang="en-US" altLang="en-US" b="1"/>
              <a:t>$1.9 M</a:t>
            </a:r>
            <a:r>
              <a:rPr lang="en-US" altLang="en-US"/>
              <a:t>.</a:t>
            </a:r>
          </a:p>
          <a:p>
            <a:pPr lvl="2" eaLnBrk="1" hangingPunct="1">
              <a:spcBef>
                <a:spcPct val="0"/>
              </a:spcBef>
            </a:pPr>
            <a:r>
              <a:rPr lang="en-US" altLang="en-US">
                <a:latin typeface="Futura Std Light" charset="0"/>
              </a:rPr>
              <a:t>The cost per unit is $14.26</a:t>
            </a:r>
          </a:p>
          <a:p>
            <a:pPr lvl="1" eaLnBrk="1" hangingPunct="1">
              <a:spcBef>
                <a:spcPct val="0"/>
              </a:spcBef>
            </a:pPr>
            <a:r>
              <a:rPr lang="en-US" altLang="en-US"/>
              <a:t>Lab: costing unit: lump sum, total cost: </a:t>
            </a:r>
            <a:r>
              <a:rPr lang="en-US" altLang="en-US" b="1"/>
              <a:t>$ 1.16 M</a:t>
            </a:r>
          </a:p>
          <a:p>
            <a:pPr lvl="2" eaLnBrk="1" hangingPunct="1">
              <a:spcBef>
                <a:spcPct val="0"/>
              </a:spcBef>
            </a:pPr>
            <a:r>
              <a:rPr lang="en-US" altLang="en-US">
                <a:latin typeface="Futura Std Light" charset="0"/>
              </a:rPr>
              <a:t>The cost per unit is $ 8.6</a:t>
            </a:r>
          </a:p>
          <a:p>
            <a:pPr lvl="1" eaLnBrk="1" hangingPunct="1">
              <a:spcBef>
                <a:spcPct val="0"/>
              </a:spcBef>
            </a:pPr>
            <a:r>
              <a:rPr lang="en-US" altLang="en-US"/>
              <a:t>Total cost per unit is $22.86</a:t>
            </a:r>
            <a:endParaRPr lang="en-US" altLang="en-US">
              <a:latin typeface="Futura Std Light" charset="0"/>
            </a:endParaRPr>
          </a:p>
          <a:p>
            <a:pPr eaLnBrk="1" hangingPunct="1">
              <a:spcBef>
                <a:spcPct val="0"/>
              </a:spcBef>
            </a:pPr>
            <a:r>
              <a:rPr lang="en-US" altLang="en-US"/>
              <a:t>This activity will be considered as P1 in JRP 2026. </a:t>
            </a:r>
          </a:p>
          <a:p>
            <a:pPr eaLnBrk="1" hangingPunct="1">
              <a:spcBef>
                <a:spcPct val="0"/>
              </a:spcBef>
            </a:pPr>
            <a:r>
              <a:rPr lang="en-US" altLang="en-US">
                <a:latin typeface="Futura Std Light" charset="0"/>
              </a:rPr>
              <a:t>The surveillance program total cos</a:t>
            </a:r>
            <a:r>
              <a:rPr lang="en-US" altLang="en-US"/>
              <a:t>t is expected to be around $1 M in 2026.</a:t>
            </a:r>
          </a:p>
          <a:p>
            <a:pPr lvl="1" eaLnBrk="1" hangingPunct="1">
              <a:spcBef>
                <a:spcPct val="0"/>
              </a:spcBef>
            </a:pPr>
            <a:r>
              <a:rPr lang="en-US" altLang="en-US"/>
              <a:t>2026: the unit cost will be $17.42 (including HIS digitalization program)</a:t>
            </a:r>
          </a:p>
          <a:p>
            <a:pPr lvl="1" eaLnBrk="1" hangingPunct="1">
              <a:spcBef>
                <a:spcPct val="0"/>
              </a:spcBef>
            </a:pPr>
            <a:r>
              <a:rPr lang="en-US" altLang="en-US"/>
              <a:t>Additional </a:t>
            </a:r>
            <a:r>
              <a:rPr lang="en-US" altLang="en-US" b="1"/>
              <a:t>$1.5 M </a:t>
            </a:r>
            <a:r>
              <a:rPr lang="en-US" altLang="en-US"/>
              <a:t>for hepatitis C response plan was added to JRP 2026.</a:t>
            </a:r>
          </a:p>
        </p:txBody>
      </p:sp>
      <p:sp>
        <p:nvSpPr>
          <p:cNvPr id="2" name="CasellaDiTesto 3">
            <a:extLst>
              <a:ext uri="{FF2B5EF4-FFF2-40B4-BE49-F238E27FC236}">
                <a16:creationId xmlns:a16="http://schemas.microsoft.com/office/drawing/2014/main" id="{E7B69E15-5F40-2041-C6CA-36CC50CCB13C}"/>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Surveillance and Labs</a:t>
            </a:r>
          </a:p>
        </p:txBody>
      </p:sp>
      <p:sp>
        <p:nvSpPr>
          <p:cNvPr id="3" name="TextBox 3">
            <a:extLst>
              <a:ext uri="{FF2B5EF4-FFF2-40B4-BE49-F238E27FC236}">
                <a16:creationId xmlns:a16="http://schemas.microsoft.com/office/drawing/2014/main" id="{D745BD56-DF05-B3C9-F72A-2D7515AB3B13}"/>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40424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DF6F0-10C9-F6B9-0F28-F452A8C6AABE}"/>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C68FA7A6-FCBE-8835-1FD4-9122BC6ACCD1}"/>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BC41170B-324A-388F-E1A4-32091742C28E}"/>
              </a:ext>
            </a:extLst>
          </p:cNvPr>
          <p:cNvSpPr txBox="1">
            <a:spLocks noChangeArrowheads="1"/>
          </p:cNvSpPr>
          <p:nvPr/>
        </p:nvSpPr>
        <p:spPr bwMode="auto">
          <a:xfrm>
            <a:off x="459255" y="1276692"/>
            <a:ext cx="89874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dirty="0"/>
              <a:t>A recent review was conducted by the MMT TC.</a:t>
            </a:r>
          </a:p>
          <a:p>
            <a:pPr eaLnBrk="1" hangingPunct="1">
              <a:spcBef>
                <a:spcPct val="0"/>
              </a:spcBef>
            </a:pPr>
            <a:r>
              <a:rPr lang="en-US" altLang="en-US" dirty="0">
                <a:latin typeface="Futura Std Light" charset="0"/>
              </a:rPr>
              <a:t>Based on this review, 14 MMT have been suspended, and about $ 96,075 are saved annually.</a:t>
            </a:r>
          </a:p>
          <a:p>
            <a:pPr eaLnBrk="1" hangingPunct="1">
              <a:spcBef>
                <a:spcPct val="0"/>
              </a:spcBef>
            </a:pPr>
            <a:r>
              <a:rPr lang="en-US" altLang="en-US" dirty="0"/>
              <a:t>The costing unit is MMT.</a:t>
            </a:r>
          </a:p>
          <a:p>
            <a:pPr eaLnBrk="1" hangingPunct="1">
              <a:spcBef>
                <a:spcPct val="0"/>
              </a:spcBef>
            </a:pPr>
            <a:r>
              <a:rPr lang="en-US" altLang="en-US" dirty="0"/>
              <a:t>The total units currently: 17.</a:t>
            </a:r>
          </a:p>
          <a:p>
            <a:pPr eaLnBrk="1" hangingPunct="1">
              <a:spcBef>
                <a:spcPct val="0"/>
              </a:spcBef>
            </a:pPr>
            <a:r>
              <a:rPr lang="en-US" altLang="en-US" dirty="0">
                <a:latin typeface="Futura Std Light" charset="0"/>
              </a:rPr>
              <a:t>The </a:t>
            </a:r>
            <a:r>
              <a:rPr lang="en-US" altLang="en-US" dirty="0"/>
              <a:t>unit cost is </a:t>
            </a:r>
            <a:r>
              <a:rPr lang="en-US" altLang="en-US" b="1" dirty="0"/>
              <a:t>$828.19 </a:t>
            </a:r>
            <a:r>
              <a:rPr lang="en-US" altLang="en-US" dirty="0"/>
              <a:t>per month.</a:t>
            </a:r>
          </a:p>
          <a:p>
            <a:pPr eaLnBrk="1" hangingPunct="1">
              <a:spcBef>
                <a:spcPct val="0"/>
              </a:spcBef>
            </a:pPr>
            <a:r>
              <a:rPr lang="en-US" altLang="en-US" dirty="0">
                <a:latin typeface="Futura Std Light" charset="0"/>
              </a:rPr>
              <a:t>The total cost for the 17 units per year is </a:t>
            </a:r>
            <a:r>
              <a:rPr lang="en-US" altLang="en-US" b="1" dirty="0">
                <a:latin typeface="Futura Std Light" charset="0"/>
              </a:rPr>
              <a:t>$168,951</a:t>
            </a:r>
            <a:r>
              <a:rPr lang="en-US" altLang="en-US" dirty="0">
                <a:latin typeface="Futura Std Light" charset="0"/>
              </a:rPr>
              <a:t>.</a:t>
            </a:r>
          </a:p>
          <a:p>
            <a:pPr eaLnBrk="1" hangingPunct="1">
              <a:spcBef>
                <a:spcPct val="0"/>
              </a:spcBef>
            </a:pPr>
            <a:r>
              <a:rPr lang="en-US" altLang="en-US" dirty="0"/>
              <a:t>This activity will be considered as a P3 activity in 2026.</a:t>
            </a:r>
            <a:endParaRPr lang="en-US" altLang="en-US" dirty="0">
              <a:latin typeface="Futura Std Light" charset="0"/>
            </a:endParaRPr>
          </a:p>
        </p:txBody>
      </p:sp>
      <p:sp>
        <p:nvSpPr>
          <p:cNvPr id="2" name="CasellaDiTesto 3">
            <a:extLst>
              <a:ext uri="{FF2B5EF4-FFF2-40B4-BE49-F238E27FC236}">
                <a16:creationId xmlns:a16="http://schemas.microsoft.com/office/drawing/2014/main" id="{E8B80F64-3C0E-B30C-C67E-B9E9FE27150D}"/>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MMT</a:t>
            </a:r>
          </a:p>
        </p:txBody>
      </p:sp>
      <p:sp>
        <p:nvSpPr>
          <p:cNvPr id="3" name="TextBox 3">
            <a:extLst>
              <a:ext uri="{FF2B5EF4-FFF2-40B4-BE49-F238E27FC236}">
                <a16:creationId xmlns:a16="http://schemas.microsoft.com/office/drawing/2014/main" id="{B890771E-F4C9-3DA2-0F5D-CAA570CDAB09}"/>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326599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DE44-F215-DFE9-AD7D-75C1E0C36301}"/>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A4BDD0C8-F2B1-9644-D8B3-749910BF0C7E}"/>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991E0725-45FE-F2FB-5ECB-2FE31E1D2726}"/>
              </a:ext>
            </a:extLst>
          </p:cNvPr>
          <p:cNvSpPr txBox="1">
            <a:spLocks noChangeArrowheads="1"/>
          </p:cNvSpPr>
          <p:nvPr/>
        </p:nvSpPr>
        <p:spPr bwMode="auto">
          <a:xfrm>
            <a:off x="459255" y="1276692"/>
            <a:ext cx="898749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The costing unit is beneficiary.</a:t>
            </a:r>
          </a:p>
          <a:p>
            <a:pPr eaLnBrk="1" hangingPunct="1">
              <a:spcBef>
                <a:spcPct val="0"/>
              </a:spcBef>
            </a:pPr>
            <a:r>
              <a:rPr lang="en-US" altLang="en-US">
                <a:latin typeface="Futura Std Light" charset="0"/>
              </a:rPr>
              <a:t>The cost </a:t>
            </a:r>
            <a:r>
              <a:rPr lang="en-US" altLang="en-US"/>
              <a:t>is divided into three components:</a:t>
            </a:r>
          </a:p>
          <a:p>
            <a:pPr lvl="1" eaLnBrk="1" hangingPunct="1">
              <a:spcBef>
                <a:spcPct val="0"/>
              </a:spcBef>
            </a:pPr>
            <a:r>
              <a:rPr lang="en-US" altLang="en-US"/>
              <a:t>Medical and operational support, including medicine, lab, DSA, food and operational costs, and HR. The unit cost is $117.30.</a:t>
            </a:r>
          </a:p>
          <a:p>
            <a:pPr lvl="1" eaLnBrk="1" hangingPunct="1">
              <a:spcBef>
                <a:spcPct val="0"/>
              </a:spcBef>
            </a:pPr>
            <a:r>
              <a:rPr lang="en-US" altLang="en-US">
                <a:latin typeface="Futura Std Light" charset="0"/>
              </a:rPr>
              <a:t>Emergency transportation (ambulance services): $38.17</a:t>
            </a:r>
          </a:p>
          <a:p>
            <a:pPr lvl="1" eaLnBrk="1" hangingPunct="1">
              <a:spcBef>
                <a:spcPct val="0"/>
              </a:spcBef>
            </a:pPr>
            <a:r>
              <a:rPr lang="en-US" altLang="en-US"/>
              <a:t>Blood banks and DRU coordination: $15.84.</a:t>
            </a:r>
          </a:p>
          <a:p>
            <a:pPr eaLnBrk="1" hangingPunct="1">
              <a:spcBef>
                <a:spcPct val="0"/>
              </a:spcBef>
            </a:pPr>
            <a:r>
              <a:rPr lang="en-US" altLang="en-US">
                <a:latin typeface="Futura Std Light" charset="0"/>
              </a:rPr>
              <a:t>The total unit cost is </a:t>
            </a:r>
            <a:r>
              <a:rPr lang="en-US" altLang="en-US" b="1">
                <a:latin typeface="Futura Std Light" charset="0"/>
              </a:rPr>
              <a:t>$171.30</a:t>
            </a:r>
            <a:r>
              <a:rPr lang="en-US" altLang="en-US">
                <a:latin typeface="Futura Std Light" charset="0"/>
              </a:rPr>
              <a:t>.</a:t>
            </a:r>
          </a:p>
          <a:p>
            <a:pPr eaLnBrk="1" hangingPunct="1">
              <a:spcBef>
                <a:spcPct val="0"/>
              </a:spcBef>
            </a:pPr>
            <a:r>
              <a:rPr lang="en-US" altLang="en-US"/>
              <a:t>Obstetric referrals constitutes 25.3% of the total referrals (216 case per month out of 855 = 216+639).</a:t>
            </a:r>
          </a:p>
          <a:p>
            <a:pPr eaLnBrk="1" hangingPunct="1">
              <a:spcBef>
                <a:spcPct val="0"/>
              </a:spcBef>
            </a:pPr>
            <a:r>
              <a:rPr lang="en-US" altLang="en-US">
                <a:latin typeface="Futura Std Light" charset="0"/>
              </a:rPr>
              <a:t>Since there </a:t>
            </a:r>
            <a:r>
              <a:rPr lang="en-US" altLang="en-US"/>
              <a:t>are new 67 IPD CEmONC beds, the number of obstetric referrals must decline in 2026.</a:t>
            </a:r>
          </a:p>
          <a:p>
            <a:pPr lvl="1" eaLnBrk="1" hangingPunct="1">
              <a:spcBef>
                <a:spcPct val="0"/>
              </a:spcBef>
            </a:pPr>
            <a:r>
              <a:rPr lang="en-US" altLang="en-US"/>
              <a:t>With 38 IPD beds, we had to refer 216 cases per month. Inverse variation value: 28X216 = 8208 constant. Therefore, with 105 IPD beds, it is expected to refer 8208/105=79 cases per month (multiplied by 1.5 based on SAG request = 119) .</a:t>
            </a:r>
          </a:p>
          <a:p>
            <a:pPr eaLnBrk="1" hangingPunct="1">
              <a:spcBef>
                <a:spcPct val="0"/>
              </a:spcBef>
            </a:pPr>
            <a:r>
              <a:rPr lang="en-US" altLang="en-US"/>
              <a:t>The target units in 2026 is (119+639=758), meaning that we need </a:t>
            </a:r>
            <a:r>
              <a:rPr lang="en-US" altLang="en-US" b="1"/>
              <a:t>$1.55 M</a:t>
            </a:r>
            <a:r>
              <a:rPr lang="en-US" altLang="en-US"/>
              <a:t>.</a:t>
            </a:r>
          </a:p>
          <a:p>
            <a:pPr eaLnBrk="1" hangingPunct="1">
              <a:spcBef>
                <a:spcPct val="0"/>
              </a:spcBef>
            </a:pPr>
            <a:r>
              <a:rPr lang="en-US" altLang="en-US"/>
              <a:t>The annual saving compared to 2025 will be </a:t>
            </a:r>
            <a:r>
              <a:rPr lang="en-US" altLang="en-US" b="1"/>
              <a:t>$200,000 </a:t>
            </a:r>
          </a:p>
        </p:txBody>
      </p:sp>
      <p:sp>
        <p:nvSpPr>
          <p:cNvPr id="2" name="CasellaDiTesto 3">
            <a:extLst>
              <a:ext uri="{FF2B5EF4-FFF2-40B4-BE49-F238E27FC236}">
                <a16:creationId xmlns:a16="http://schemas.microsoft.com/office/drawing/2014/main" id="{B2BB5AE9-E660-879C-8E97-8FA830221559}"/>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Referral system support</a:t>
            </a:r>
          </a:p>
        </p:txBody>
      </p:sp>
      <p:sp>
        <p:nvSpPr>
          <p:cNvPr id="3" name="TextBox 3">
            <a:extLst>
              <a:ext uri="{FF2B5EF4-FFF2-40B4-BE49-F238E27FC236}">
                <a16:creationId xmlns:a16="http://schemas.microsoft.com/office/drawing/2014/main" id="{1EDAF7C1-7D6D-1526-7722-53EB3D20B301}"/>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2297665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7C3F6-4D5A-D167-8DBD-DD5C8013E7E0}"/>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0671A010-8129-DB93-85C6-3F871307F3E5}"/>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37BF74A9-E6D4-3197-23EC-51003F84E6AC}"/>
              </a:ext>
            </a:extLst>
          </p:cNvPr>
          <p:cNvSpPr txBox="1">
            <a:spLocks noChangeArrowheads="1"/>
          </p:cNvSpPr>
          <p:nvPr/>
        </p:nvSpPr>
        <p:spPr bwMode="auto">
          <a:xfrm>
            <a:off x="459255" y="1276692"/>
            <a:ext cx="89874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The costing unit is the beneficiary.</a:t>
            </a:r>
          </a:p>
          <a:p>
            <a:pPr eaLnBrk="1" hangingPunct="1">
              <a:spcBef>
                <a:spcPct val="0"/>
              </a:spcBef>
            </a:pPr>
            <a:r>
              <a:rPr lang="en-US" altLang="en-US"/>
              <a:t>The unit cost is </a:t>
            </a:r>
            <a:r>
              <a:rPr lang="en-US" altLang="en-US" b="1"/>
              <a:t>$0.21 per month</a:t>
            </a:r>
            <a:r>
              <a:rPr lang="en-US" altLang="en-US"/>
              <a:t>, including CHW salaries, supervision, and IEC materials.</a:t>
            </a:r>
          </a:p>
          <a:p>
            <a:pPr eaLnBrk="1" hangingPunct="1">
              <a:spcBef>
                <a:spcPct val="0"/>
              </a:spcBef>
            </a:pPr>
            <a:r>
              <a:rPr lang="en-US" altLang="en-US"/>
              <a:t>The total units per month is: 1,096,518 (UNHCR data) (CHWs will target the entire population every month).</a:t>
            </a:r>
          </a:p>
          <a:p>
            <a:pPr eaLnBrk="1" hangingPunct="1">
              <a:spcBef>
                <a:spcPct val="0"/>
              </a:spcBef>
            </a:pPr>
            <a:r>
              <a:rPr lang="en-US" altLang="en-US"/>
              <a:t>The total annual budget required for field activities is: </a:t>
            </a:r>
            <a:r>
              <a:rPr lang="en-US" altLang="en-US" b="1"/>
              <a:t>$2.78 M</a:t>
            </a:r>
          </a:p>
        </p:txBody>
      </p:sp>
      <p:sp>
        <p:nvSpPr>
          <p:cNvPr id="2" name="CasellaDiTesto 3">
            <a:extLst>
              <a:ext uri="{FF2B5EF4-FFF2-40B4-BE49-F238E27FC236}">
                <a16:creationId xmlns:a16="http://schemas.microsoft.com/office/drawing/2014/main" id="{9ECE3871-B9A1-23E3-243A-9922A69C2549}"/>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Community Health Program</a:t>
            </a:r>
          </a:p>
        </p:txBody>
      </p:sp>
      <p:sp>
        <p:nvSpPr>
          <p:cNvPr id="3" name="TextBox 3">
            <a:extLst>
              <a:ext uri="{FF2B5EF4-FFF2-40B4-BE49-F238E27FC236}">
                <a16:creationId xmlns:a16="http://schemas.microsoft.com/office/drawing/2014/main" id="{907875E2-25D8-30B3-8DCF-C6CEF5A7AB55}"/>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207708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7B55-68CD-CE4F-F4A6-40DC56BE720D}"/>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27C0710F-2E33-AB4F-D2B1-122284BC93A0}"/>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8AA41C02-0FC3-6197-145F-141744AE74CB}"/>
              </a:ext>
            </a:extLst>
          </p:cNvPr>
          <p:cNvSpPr txBox="1">
            <a:spLocks noChangeArrowheads="1"/>
          </p:cNvSpPr>
          <p:nvPr/>
        </p:nvSpPr>
        <p:spPr bwMode="auto">
          <a:xfrm>
            <a:off x="459255" y="1276692"/>
            <a:ext cx="898749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The costs of these services will be embedded into the PHC or HP costs.</a:t>
            </a:r>
          </a:p>
          <a:p>
            <a:pPr eaLnBrk="1" hangingPunct="1">
              <a:spcBef>
                <a:spcPct val="0"/>
              </a:spcBef>
            </a:pPr>
            <a:r>
              <a:rPr lang="en-US" altLang="en-US"/>
              <a:t>These services could be easily integrated into the PHC services since there are 5 physicians in every PHC.</a:t>
            </a:r>
          </a:p>
          <a:p>
            <a:pPr eaLnBrk="1" hangingPunct="1">
              <a:spcBef>
                <a:spcPct val="0"/>
              </a:spcBef>
            </a:pPr>
            <a:r>
              <a:rPr lang="en-US" altLang="en-US"/>
              <a:t>During the initial prioritization process 2025, the need for these services was mostly sent by non-JRP partners.</a:t>
            </a:r>
          </a:p>
          <a:p>
            <a:pPr eaLnBrk="1" hangingPunct="1">
              <a:spcBef>
                <a:spcPct val="0"/>
              </a:spcBef>
            </a:pPr>
            <a:r>
              <a:rPr lang="en-US" altLang="en-US"/>
              <a:t>Any partner plans to deliver these non-life-saving services must consider operating them without separated fund.</a:t>
            </a:r>
          </a:p>
          <a:p>
            <a:pPr eaLnBrk="1" hangingPunct="1">
              <a:spcBef>
                <a:spcPct val="0"/>
              </a:spcBef>
            </a:pPr>
            <a:r>
              <a:rPr lang="en-US" altLang="en-US"/>
              <a:t>This group will be removed from the sector activities, saving </a:t>
            </a:r>
            <a:r>
              <a:rPr lang="en-US" altLang="en-US" b="1"/>
              <a:t>$232,504 </a:t>
            </a:r>
            <a:r>
              <a:rPr lang="en-US" altLang="en-US"/>
              <a:t>annually.</a:t>
            </a:r>
          </a:p>
        </p:txBody>
      </p:sp>
      <p:sp>
        <p:nvSpPr>
          <p:cNvPr id="2" name="CasellaDiTesto 3">
            <a:extLst>
              <a:ext uri="{FF2B5EF4-FFF2-40B4-BE49-F238E27FC236}">
                <a16:creationId xmlns:a16="http://schemas.microsoft.com/office/drawing/2014/main" id="{DA55FBF0-338A-8478-9432-3D2E523B8F72}"/>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Specialized services</a:t>
            </a:r>
          </a:p>
        </p:txBody>
      </p:sp>
      <p:sp>
        <p:nvSpPr>
          <p:cNvPr id="3" name="TextBox 3">
            <a:extLst>
              <a:ext uri="{FF2B5EF4-FFF2-40B4-BE49-F238E27FC236}">
                <a16:creationId xmlns:a16="http://schemas.microsoft.com/office/drawing/2014/main" id="{B4E83442-3391-22F0-84A4-FF2404A3DD6C}"/>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77023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8D5E-E827-E300-F895-8642567F40A9}"/>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85D3DCFD-D740-12A4-995A-6A306A312AB1}"/>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6" name="CasellaDiTesto 3">
            <a:extLst>
              <a:ext uri="{FF2B5EF4-FFF2-40B4-BE49-F238E27FC236}">
                <a16:creationId xmlns:a16="http://schemas.microsoft.com/office/drawing/2014/main" id="{4CCF6CF2-D545-2778-9A3C-508AA4FB8F1E}"/>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The health sector plan to rationalize resources</a:t>
            </a:r>
          </a:p>
        </p:txBody>
      </p:sp>
      <p:graphicFrame>
        <p:nvGraphicFramePr>
          <p:cNvPr id="2" name="Table 1">
            <a:extLst>
              <a:ext uri="{FF2B5EF4-FFF2-40B4-BE49-F238E27FC236}">
                <a16:creationId xmlns:a16="http://schemas.microsoft.com/office/drawing/2014/main" id="{7CC9DA92-0BE9-6EA9-4303-3D4068FE273F}"/>
              </a:ext>
            </a:extLst>
          </p:cNvPr>
          <p:cNvGraphicFramePr>
            <a:graphicFrameLocks noGrp="1"/>
          </p:cNvGraphicFramePr>
          <p:nvPr>
            <p:extLst>
              <p:ext uri="{D42A27DB-BD31-4B8C-83A1-F6EECF244321}">
                <p14:modId xmlns:p14="http://schemas.microsoft.com/office/powerpoint/2010/main" val="441028895"/>
              </p:ext>
            </p:extLst>
          </p:nvPr>
        </p:nvGraphicFramePr>
        <p:xfrm>
          <a:off x="693495" y="1321535"/>
          <a:ext cx="8723971" cy="4728563"/>
        </p:xfrm>
        <a:graphic>
          <a:graphicData uri="http://schemas.openxmlformats.org/drawingml/2006/table">
            <a:tbl>
              <a:tblPr/>
              <a:tblGrid>
                <a:gridCol w="4679335">
                  <a:extLst>
                    <a:ext uri="{9D8B030D-6E8A-4147-A177-3AD203B41FA5}">
                      <a16:colId xmlns:a16="http://schemas.microsoft.com/office/drawing/2014/main" val="3012457376"/>
                    </a:ext>
                  </a:extLst>
                </a:gridCol>
                <a:gridCol w="1427258">
                  <a:extLst>
                    <a:ext uri="{9D8B030D-6E8A-4147-A177-3AD203B41FA5}">
                      <a16:colId xmlns:a16="http://schemas.microsoft.com/office/drawing/2014/main" val="168017141"/>
                    </a:ext>
                  </a:extLst>
                </a:gridCol>
                <a:gridCol w="1308689">
                  <a:extLst>
                    <a:ext uri="{9D8B030D-6E8A-4147-A177-3AD203B41FA5}">
                      <a16:colId xmlns:a16="http://schemas.microsoft.com/office/drawing/2014/main" val="2362380094"/>
                    </a:ext>
                  </a:extLst>
                </a:gridCol>
                <a:gridCol w="1308689">
                  <a:extLst>
                    <a:ext uri="{9D8B030D-6E8A-4147-A177-3AD203B41FA5}">
                      <a16:colId xmlns:a16="http://schemas.microsoft.com/office/drawing/2014/main" val="2829731231"/>
                    </a:ext>
                  </a:extLst>
                </a:gridCol>
              </a:tblGrid>
              <a:tr h="635863">
                <a:tc>
                  <a:txBody>
                    <a:bodyPr/>
                    <a:lstStyle/>
                    <a:p>
                      <a:pPr algn="l" fontAlgn="b"/>
                      <a:r>
                        <a:rPr lang="en-US" sz="1200" b="1" i="0" u="none" strike="noStrike">
                          <a:solidFill>
                            <a:srgbClr val="000000"/>
                          </a:solidFill>
                          <a:effectLst/>
                          <a:latin typeface="Futura Std Light"/>
                        </a:rPr>
                        <a:t>Activity Groups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r>
                        <a:rPr lang="en-US" sz="1200" b="1" i="0" u="none" strike="noStrike">
                          <a:solidFill>
                            <a:srgbClr val="000000"/>
                          </a:solidFill>
                          <a:effectLst/>
                          <a:latin typeface="Futura Std Light"/>
                        </a:rPr>
                        <a:t>Unit of costing</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r>
                        <a:rPr lang="en-US" sz="1200" b="1" i="0" u="none" strike="noStrike">
                          <a:solidFill>
                            <a:srgbClr val="000000"/>
                          </a:solidFill>
                          <a:effectLst/>
                          <a:latin typeface="Futura Std Light"/>
                        </a:rPr>
                        <a:t>Funding required in JRP 2025 (USD)</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r>
                        <a:rPr lang="en-US" sz="1200" b="1" i="0" u="none" strike="noStrike">
                          <a:solidFill>
                            <a:srgbClr val="000000"/>
                          </a:solidFill>
                          <a:effectLst/>
                          <a:latin typeface="Futura Std Light"/>
                        </a:rPr>
                        <a:t>Funding required for field operations (USD)</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458820486"/>
                  </a:ext>
                </a:extLst>
              </a:tr>
              <a:tr h="255867">
                <a:tc>
                  <a:txBody>
                    <a:bodyPr/>
                    <a:lstStyle/>
                    <a:p>
                      <a:pPr algn="l" fontAlgn="b"/>
                      <a:r>
                        <a:rPr lang="en-US" sz="1200" b="0" i="0" u="none" strike="noStrike">
                          <a:solidFill>
                            <a:srgbClr val="156082"/>
                          </a:solidFill>
                          <a:effectLst/>
                          <a:latin typeface="Futura Std Light"/>
                        </a:rPr>
                        <a:t>Primary Health Care Centers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156082"/>
                          </a:solidFill>
                          <a:effectLst/>
                          <a:latin typeface="Futura Std Light"/>
                        </a:rPr>
                        <a:t>PHC</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40,895,668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13,823,780</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074197"/>
                  </a:ext>
                </a:extLst>
              </a:tr>
              <a:tr h="255867">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Secondary Health Care/Field Hospitals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Hospital</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7,716,974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3,921,641</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368563"/>
                  </a:ext>
                </a:extLst>
              </a:tr>
              <a:tr h="255867">
                <a:tc>
                  <a:txBody>
                    <a:bodyPr/>
                    <a:lstStyle/>
                    <a:p>
                      <a:pPr algn="l" fontAlgn="b"/>
                      <a:r>
                        <a:rPr lang="en-US" sz="1200" b="0" i="0" u="none" strike="noStrike">
                          <a:solidFill>
                            <a:srgbClr val="156082"/>
                          </a:solidFill>
                          <a:effectLst/>
                          <a:latin typeface="Futura Std Light"/>
                        </a:rPr>
                        <a:t>Immunization and Vaccination</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156082"/>
                          </a:solidFill>
                          <a:effectLst/>
                          <a:latin typeface="Futura Std Light"/>
                        </a:rPr>
                        <a:t>Beneficiary</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3,672,117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2,954,000</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3966270"/>
                  </a:ext>
                </a:extLst>
              </a:tr>
              <a:tr h="255867">
                <a:tc>
                  <a:txBody>
                    <a:bodyPr/>
                    <a:lstStyle/>
                    <a:p>
                      <a:pPr algn="l" fontAlgn="b"/>
                      <a:r>
                        <a:rPr lang="en-US" sz="1200" b="0" i="0" u="none" strike="noStrike">
                          <a:solidFill>
                            <a:srgbClr val="156082"/>
                          </a:solidFill>
                          <a:effectLst/>
                          <a:latin typeface="Futura Std Light"/>
                        </a:rPr>
                        <a:t>Epidemiology, Surveillance, and Health Information Management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156082"/>
                          </a:solidFill>
                          <a:effectLst/>
                          <a:latin typeface="Futura Std Light"/>
                        </a:rPr>
                        <a:t>Test/lump sum</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4,264,375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3,465,318</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888875"/>
                  </a:ext>
                </a:extLst>
              </a:tr>
              <a:tr h="255867">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Referral services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Beneficiary</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888,170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1,558,148</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497057"/>
                  </a:ext>
                </a:extLst>
              </a:tr>
              <a:tr h="255867">
                <a:tc>
                  <a:txBody>
                    <a:bodyPr/>
                    <a:lstStyle/>
                    <a:p>
                      <a:pPr algn="l" fontAlgn="b"/>
                      <a:r>
                        <a:rPr lang="en-US" sz="1200" b="0" i="0" u="none" strike="noStrike">
                          <a:solidFill>
                            <a:srgbClr val="156082"/>
                          </a:solidFill>
                          <a:effectLst/>
                          <a:latin typeface="Futura Std Light"/>
                        </a:rPr>
                        <a:t>Rehabilitation, Physiotherapy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156082"/>
                          </a:solidFill>
                          <a:effectLst/>
                          <a:latin typeface="Futura Std Light"/>
                        </a:rPr>
                        <a:t>Beneficiary</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2,793,936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1,933,380</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865107"/>
                  </a:ext>
                </a:extLst>
              </a:tr>
              <a:tr h="454355">
                <a:tc>
                  <a:txBody>
                    <a:bodyPr/>
                    <a:lstStyle/>
                    <a:p>
                      <a:pPr algn="l" fontAlgn="b"/>
                      <a:r>
                        <a:rPr lang="en-US" sz="1200" b="0" i="0" u="none" strike="noStrike">
                          <a:solidFill>
                            <a:srgbClr val="BE5014"/>
                          </a:solidFill>
                          <a:effectLst/>
                          <a:latin typeface="Futura Std Light"/>
                        </a:rPr>
                        <a:t>Community Health Education, mobilization, Behavior Change,  and capacity building.</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BE5014"/>
                          </a:solidFill>
                          <a:effectLst/>
                          <a:latin typeface="Futura Std Light"/>
                        </a:rPr>
                        <a:t>Beneficiary</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10,866,885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2,781,594</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1398406"/>
                  </a:ext>
                </a:extLst>
              </a:tr>
              <a:tr h="255867">
                <a:tc>
                  <a:txBody>
                    <a:bodyPr/>
                    <a:lstStyle/>
                    <a:p>
                      <a:pPr algn="l" fontAlgn="b"/>
                      <a:r>
                        <a:rPr lang="en-US" sz="1200" b="0" i="0" u="none" strike="noStrike">
                          <a:solidFill>
                            <a:srgbClr val="BE5014"/>
                          </a:solidFill>
                          <a:effectLst/>
                          <a:latin typeface="Futura Std Light"/>
                        </a:rPr>
                        <a:t>Health Post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BE5014"/>
                          </a:solidFill>
                          <a:effectLst/>
                          <a:latin typeface="Futura Std Light"/>
                        </a:rPr>
                        <a:t>HP</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6,807,262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3,104,870</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793537"/>
                  </a:ext>
                </a:extLst>
              </a:tr>
              <a:tr h="454355">
                <a:tc>
                  <a:txBody>
                    <a:bodyPr/>
                    <a:lstStyle/>
                    <a:p>
                      <a:pPr algn="l" fontAlgn="b"/>
                      <a:r>
                        <a:rPr lang="en-US" sz="1200" b="0" i="0" u="none" strike="noStrike">
                          <a:solidFill>
                            <a:srgbClr val="782170"/>
                          </a:solidFill>
                          <a:effectLst/>
                          <a:latin typeface="Futura Std Light"/>
                        </a:rPr>
                        <a:t>Contingency, Stockpiling of medical commodities, etc. for Emergency Preparedness and Response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782170"/>
                          </a:solidFill>
                          <a:effectLst/>
                          <a:latin typeface="Futura Std Light"/>
                        </a:rPr>
                        <a:t>HF</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12,607,093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3,904,815</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418737"/>
                  </a:ext>
                </a:extLst>
              </a:tr>
              <a:tr h="255867">
                <a:tc>
                  <a:txBody>
                    <a:bodyPr/>
                    <a:lstStyle/>
                    <a:p>
                      <a:pPr algn="l" fontAlgn="b"/>
                      <a:r>
                        <a:rPr lang="en-US" sz="1200" b="0" i="0" u="none" strike="noStrike">
                          <a:solidFill>
                            <a:srgbClr val="782170"/>
                          </a:solidFill>
                          <a:effectLst/>
                          <a:latin typeface="Futura Std Light"/>
                        </a:rPr>
                        <a:t>Mobile Medical Team</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782170"/>
                          </a:solidFill>
                          <a:effectLst/>
                          <a:latin typeface="Futura Std Light"/>
                        </a:rPr>
                        <a:t>MMT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807,251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168,951</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465338"/>
                  </a:ext>
                </a:extLst>
              </a:tr>
              <a:tr h="255867">
                <a:tc>
                  <a:txBody>
                    <a:bodyPr/>
                    <a:lstStyle/>
                    <a:p>
                      <a:pPr algn="l" fontAlgn="b"/>
                      <a:r>
                        <a:rPr lang="en-US" sz="1200" b="0" i="0" u="none" strike="noStrike">
                          <a:solidFill>
                            <a:srgbClr val="782170"/>
                          </a:solidFill>
                          <a:effectLst/>
                          <a:latin typeface="Futura Std Light"/>
                        </a:rPr>
                        <a:t>Specialized services (Eye, E.N.T, Dental etc.)</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782170"/>
                          </a:solidFill>
                          <a:effectLst/>
                          <a:latin typeface="Futura Std Light"/>
                        </a:rPr>
                        <a:t>NA</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232,504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NA</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428461"/>
                  </a:ext>
                </a:extLst>
              </a:tr>
              <a:tr h="255867">
                <a:tc>
                  <a:txBody>
                    <a:bodyPr/>
                    <a:lstStyle/>
                    <a:p>
                      <a:pPr algn="l" fontAlgn="b"/>
                      <a:r>
                        <a:rPr lang="en-US" sz="1200" b="0" i="0" u="none" strike="noStrike">
                          <a:solidFill>
                            <a:srgbClr val="000000"/>
                          </a:solidFill>
                          <a:effectLst/>
                          <a:latin typeface="Futura Std Light"/>
                        </a:rPr>
                        <a:t>AAP mainstreaming</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Futura Std Light"/>
                        </a:rPr>
                        <a:t>NA</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719,196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NA</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981386"/>
                  </a:ext>
                </a:extLst>
              </a:tr>
              <a:tr h="255867">
                <a:tc>
                  <a:txBody>
                    <a:bodyPr/>
                    <a:lstStyle/>
                    <a:p>
                      <a:pPr algn="l" fontAlgn="b"/>
                      <a:r>
                        <a:rPr lang="en-US" sz="1200" b="0" i="0" u="none" strike="noStrike">
                          <a:solidFill>
                            <a:srgbClr val="000000"/>
                          </a:solidFill>
                          <a:effectLst/>
                          <a:latin typeface="Futura Std Light"/>
                        </a:rPr>
                        <a:t>Support to Emergency Operation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Futura Std Light"/>
                        </a:rPr>
                        <a:t>NA</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65,000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65,000</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579896"/>
                  </a:ext>
                </a:extLst>
              </a:tr>
              <a:tr h="255867">
                <a:tc>
                  <a:txBody>
                    <a:bodyPr/>
                    <a:lstStyle/>
                    <a:p>
                      <a:pPr algn="l" fontAlgn="b"/>
                      <a:r>
                        <a:rPr lang="en-US" sz="1200" b="1" i="0" u="none" strike="noStrike">
                          <a:solidFill>
                            <a:srgbClr val="000000"/>
                          </a:solidFill>
                          <a:effectLst/>
                          <a:latin typeface="Futura Std Light"/>
                        </a:rPr>
                        <a:t>Total</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1" i="0" u="none" strike="noStrike">
                        <a:solidFill>
                          <a:srgbClr val="000000"/>
                        </a:solidFill>
                        <a:effectLst/>
                        <a:latin typeface="Futura Std Light"/>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Futura Std Light"/>
                        </a:rPr>
                        <a:t>92.336,000</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chemeClr val="tx1"/>
                          </a:solidFill>
                          <a:effectLst/>
                          <a:latin typeface="Futura Std Light"/>
                        </a:rPr>
                        <a:t>37,681,497</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4163600"/>
                  </a:ext>
                </a:extLst>
              </a:tr>
            </a:tbl>
          </a:graphicData>
        </a:graphic>
      </p:graphicFrame>
      <p:sp>
        <p:nvSpPr>
          <p:cNvPr id="3" name="TextBox 3">
            <a:extLst>
              <a:ext uri="{FF2B5EF4-FFF2-40B4-BE49-F238E27FC236}">
                <a16:creationId xmlns:a16="http://schemas.microsoft.com/office/drawing/2014/main" id="{F6E950BA-5A02-51F8-A1B2-7AF9CF13DAE9}"/>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25481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B503-E972-2F66-3FBC-9E250DFF74E1}"/>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35400079-0286-EFF9-8BCD-E59C1B1DB3E6}"/>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6" name="CasellaDiTesto 3">
            <a:extLst>
              <a:ext uri="{FF2B5EF4-FFF2-40B4-BE49-F238E27FC236}">
                <a16:creationId xmlns:a16="http://schemas.microsoft.com/office/drawing/2014/main" id="{9F5D29C4-EF6C-EF3C-74CA-00A0E74EA94B}"/>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Priority levels 2026</a:t>
            </a:r>
          </a:p>
        </p:txBody>
      </p:sp>
      <p:graphicFrame>
        <p:nvGraphicFramePr>
          <p:cNvPr id="2" name="Table 1">
            <a:extLst>
              <a:ext uri="{FF2B5EF4-FFF2-40B4-BE49-F238E27FC236}">
                <a16:creationId xmlns:a16="http://schemas.microsoft.com/office/drawing/2014/main" id="{6274BDD1-05F3-CC8F-0C46-8B99C1B23ADB}"/>
              </a:ext>
            </a:extLst>
          </p:cNvPr>
          <p:cNvGraphicFramePr>
            <a:graphicFrameLocks noGrp="1"/>
          </p:cNvGraphicFramePr>
          <p:nvPr>
            <p:extLst>
              <p:ext uri="{D42A27DB-BD31-4B8C-83A1-F6EECF244321}">
                <p14:modId xmlns:p14="http://schemas.microsoft.com/office/powerpoint/2010/main" val="266205326"/>
              </p:ext>
            </p:extLst>
          </p:nvPr>
        </p:nvGraphicFramePr>
        <p:xfrm>
          <a:off x="693495" y="1321535"/>
          <a:ext cx="6630583" cy="4546605"/>
        </p:xfrm>
        <a:graphic>
          <a:graphicData uri="http://schemas.openxmlformats.org/drawingml/2006/table">
            <a:tbl>
              <a:tblPr/>
              <a:tblGrid>
                <a:gridCol w="5080856">
                  <a:extLst>
                    <a:ext uri="{9D8B030D-6E8A-4147-A177-3AD203B41FA5}">
                      <a16:colId xmlns:a16="http://schemas.microsoft.com/office/drawing/2014/main" val="3012457376"/>
                    </a:ext>
                  </a:extLst>
                </a:gridCol>
                <a:gridCol w="1549727">
                  <a:extLst>
                    <a:ext uri="{9D8B030D-6E8A-4147-A177-3AD203B41FA5}">
                      <a16:colId xmlns:a16="http://schemas.microsoft.com/office/drawing/2014/main" val="168017141"/>
                    </a:ext>
                  </a:extLst>
                </a:gridCol>
              </a:tblGrid>
              <a:tr h="685590">
                <a:tc>
                  <a:txBody>
                    <a:bodyPr/>
                    <a:lstStyle/>
                    <a:p>
                      <a:pPr algn="l" fontAlgn="b"/>
                      <a:r>
                        <a:rPr lang="en-US" sz="1200" b="1" i="0" u="none" strike="noStrike" dirty="0">
                          <a:solidFill>
                            <a:srgbClr val="000000"/>
                          </a:solidFill>
                          <a:effectLst/>
                          <a:latin typeface="Futura Std Light"/>
                        </a:rPr>
                        <a:t>Activity Groups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r>
                        <a:rPr lang="en-US" sz="1200" b="1" i="0" u="none" strike="noStrike" dirty="0">
                          <a:solidFill>
                            <a:srgbClr val="000000"/>
                          </a:solidFill>
                          <a:effectLst/>
                          <a:latin typeface="Futura Std Light"/>
                        </a:rPr>
                        <a:t>Priority level 2026</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458820486"/>
                  </a:ext>
                </a:extLst>
              </a:tr>
              <a:tr h="275877">
                <a:tc>
                  <a:txBody>
                    <a:bodyPr/>
                    <a:lstStyle/>
                    <a:p>
                      <a:pPr algn="l" fontAlgn="b"/>
                      <a:r>
                        <a:rPr lang="en-US" sz="1200" b="0" i="0" u="none" strike="noStrike" dirty="0">
                          <a:solidFill>
                            <a:srgbClr val="156082"/>
                          </a:solidFill>
                          <a:effectLst/>
                          <a:latin typeface="Futura Std Light"/>
                        </a:rPr>
                        <a:t>Primary Health Care Centers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156082"/>
                          </a:solidFill>
                          <a:effectLst/>
                          <a:latin typeface="Futura Std Light"/>
                        </a:rPr>
                        <a:t>1</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074197"/>
                  </a:ext>
                </a:extLst>
              </a:tr>
              <a:tr h="275877">
                <a:tc>
                  <a:txBody>
                    <a:bodyPr/>
                    <a:lstStyle/>
                    <a:p>
                      <a:pPr marL="0" algn="l" defTabSz="562722" rtl="0" eaLnBrk="1" fontAlgn="b" latinLnBrk="0" hangingPunct="1"/>
                      <a:r>
                        <a:rPr lang="en-US" sz="1200" b="0" i="0" u="none" strike="noStrike" kern="1200" dirty="0">
                          <a:solidFill>
                            <a:srgbClr val="156082"/>
                          </a:solidFill>
                          <a:effectLst/>
                          <a:latin typeface="Futura Std Light"/>
                          <a:ea typeface="+mn-ea"/>
                          <a:cs typeface="+mn-cs"/>
                        </a:rPr>
                        <a:t>Secondary Health Care/Field Hospitals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562722" rtl="0" eaLnBrk="1" fontAlgn="b" latinLnBrk="0" hangingPunct="1"/>
                      <a:r>
                        <a:rPr lang="en-US" sz="1400" b="1" i="0" u="none" strike="noStrike" kern="1200" dirty="0">
                          <a:solidFill>
                            <a:srgbClr val="156082"/>
                          </a:solidFill>
                          <a:effectLst/>
                          <a:latin typeface="Futura Std Light"/>
                          <a:ea typeface="+mn-ea"/>
                          <a:cs typeface="+mn-cs"/>
                        </a:rPr>
                        <a:t>1</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368563"/>
                  </a:ext>
                </a:extLst>
              </a:tr>
              <a:tr h="275877">
                <a:tc>
                  <a:txBody>
                    <a:bodyPr/>
                    <a:lstStyle/>
                    <a:p>
                      <a:pPr algn="l" fontAlgn="b"/>
                      <a:r>
                        <a:rPr lang="en-US" sz="1200" b="0" i="0" u="none" strike="noStrike" dirty="0">
                          <a:solidFill>
                            <a:srgbClr val="156082"/>
                          </a:solidFill>
                          <a:effectLst/>
                          <a:latin typeface="Futura Std Light"/>
                        </a:rPr>
                        <a:t>Immunization and Vaccination</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156082"/>
                          </a:solidFill>
                          <a:effectLst/>
                          <a:latin typeface="Futura Std Light"/>
                        </a:rPr>
                        <a:t>1</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3966270"/>
                  </a:ext>
                </a:extLst>
              </a:tr>
              <a:tr h="398346">
                <a:tc>
                  <a:txBody>
                    <a:bodyPr/>
                    <a:lstStyle/>
                    <a:p>
                      <a:pPr algn="l" fontAlgn="b"/>
                      <a:r>
                        <a:rPr lang="en-US" sz="1200" b="0" i="0" u="none" strike="noStrike" dirty="0">
                          <a:solidFill>
                            <a:srgbClr val="156082"/>
                          </a:solidFill>
                          <a:effectLst/>
                          <a:latin typeface="Futura Std Light"/>
                        </a:rPr>
                        <a:t>Epidemiology, Surveillance, and Health Information Management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156082"/>
                          </a:solidFill>
                          <a:effectLst/>
                          <a:latin typeface="Futura Std Light"/>
                        </a:rPr>
                        <a:t>1</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888875"/>
                  </a:ext>
                </a:extLst>
              </a:tr>
              <a:tr h="275877">
                <a:tc>
                  <a:txBody>
                    <a:bodyPr/>
                    <a:lstStyle/>
                    <a:p>
                      <a:pPr marL="0" algn="l" defTabSz="562722" rtl="0" eaLnBrk="1" fontAlgn="b" latinLnBrk="0" hangingPunct="1"/>
                      <a:r>
                        <a:rPr lang="en-US" sz="1200" b="0" i="0" u="none" strike="noStrike" kern="1200" dirty="0">
                          <a:solidFill>
                            <a:srgbClr val="156082"/>
                          </a:solidFill>
                          <a:effectLst/>
                          <a:latin typeface="Futura Std Light"/>
                          <a:ea typeface="+mn-ea"/>
                          <a:cs typeface="+mn-cs"/>
                        </a:rPr>
                        <a:t>Referral services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562722" rtl="0" eaLnBrk="1" fontAlgn="b" latinLnBrk="0" hangingPunct="1"/>
                      <a:r>
                        <a:rPr lang="en-US" sz="1400" b="1" i="0" u="none" strike="noStrike" kern="1200" dirty="0">
                          <a:solidFill>
                            <a:srgbClr val="156082"/>
                          </a:solidFill>
                          <a:effectLst/>
                          <a:latin typeface="Futura Std Light"/>
                          <a:ea typeface="+mn-ea"/>
                          <a:cs typeface="+mn-cs"/>
                        </a:rPr>
                        <a:t>1</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497057"/>
                  </a:ext>
                </a:extLst>
              </a:tr>
              <a:tr h="275877">
                <a:tc>
                  <a:txBody>
                    <a:bodyPr/>
                    <a:lstStyle/>
                    <a:p>
                      <a:pPr algn="l" fontAlgn="b"/>
                      <a:r>
                        <a:rPr lang="en-US" sz="1200" b="0" i="0" u="none" strike="noStrike" dirty="0">
                          <a:solidFill>
                            <a:srgbClr val="156082"/>
                          </a:solidFill>
                          <a:effectLst/>
                          <a:latin typeface="Futura Std Light"/>
                        </a:rPr>
                        <a:t>Rehabilitation, Physiotherapy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156082"/>
                          </a:solidFill>
                          <a:effectLst/>
                          <a:latin typeface="Futura Std Light"/>
                        </a:rPr>
                        <a:t>1 (40%) </a:t>
                      </a:r>
                      <a:r>
                        <a:rPr lang="en-US" sz="1400" b="1" i="0" u="none" strike="noStrike" kern="1200" dirty="0">
                          <a:solidFill>
                            <a:srgbClr val="BE5014"/>
                          </a:solidFill>
                          <a:effectLst/>
                          <a:latin typeface="Futura Std Light"/>
                          <a:ea typeface="+mn-ea"/>
                          <a:cs typeface="+mn-cs"/>
                        </a:rPr>
                        <a:t>+ 2 (60%)</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865107"/>
                  </a:ext>
                </a:extLst>
              </a:tr>
              <a:tr h="489888">
                <a:tc>
                  <a:txBody>
                    <a:bodyPr/>
                    <a:lstStyle/>
                    <a:p>
                      <a:pPr algn="l" fontAlgn="b"/>
                      <a:r>
                        <a:rPr lang="en-US" sz="1200" b="0" i="0" u="none" strike="noStrike" dirty="0">
                          <a:solidFill>
                            <a:srgbClr val="BE5014"/>
                          </a:solidFill>
                          <a:effectLst/>
                          <a:latin typeface="Futura Std Light"/>
                        </a:rPr>
                        <a:t>Community Health Education, mobilization, Behavior Change,  and capacity building.</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BE5014"/>
                          </a:solidFill>
                          <a:effectLst/>
                          <a:latin typeface="Futura Std Light"/>
                        </a:rPr>
                        <a:t>2</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1398406"/>
                  </a:ext>
                </a:extLst>
              </a:tr>
              <a:tr h="275877">
                <a:tc>
                  <a:txBody>
                    <a:bodyPr/>
                    <a:lstStyle/>
                    <a:p>
                      <a:pPr algn="l" fontAlgn="b"/>
                      <a:r>
                        <a:rPr lang="en-US" sz="1200" b="0" i="0" u="none" strike="noStrike" dirty="0">
                          <a:solidFill>
                            <a:srgbClr val="BE5014"/>
                          </a:solidFill>
                          <a:effectLst/>
                          <a:latin typeface="Futura Std Light"/>
                        </a:rPr>
                        <a:t>Health Post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BE5014"/>
                          </a:solidFill>
                          <a:effectLst/>
                          <a:latin typeface="Futura Std Light"/>
                        </a:rPr>
                        <a:t>2</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793537"/>
                  </a:ext>
                </a:extLst>
              </a:tr>
              <a:tr h="489888">
                <a:tc>
                  <a:txBody>
                    <a:bodyPr/>
                    <a:lstStyle/>
                    <a:p>
                      <a:pPr algn="l" fontAlgn="b"/>
                      <a:r>
                        <a:rPr lang="en-US" sz="1200" b="0" i="0" u="none" strike="noStrike" dirty="0">
                          <a:solidFill>
                            <a:srgbClr val="782170"/>
                          </a:solidFill>
                          <a:effectLst/>
                          <a:latin typeface="Futura Std Light"/>
                        </a:rPr>
                        <a:t>Contingency, Stockpiling of medical commodities, etc. for Emergency Preparedness and Response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782170"/>
                          </a:solidFill>
                          <a:effectLst/>
                          <a:latin typeface="Futura Std Light"/>
                        </a:rPr>
                        <a:t>3</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418737"/>
                  </a:ext>
                </a:extLst>
              </a:tr>
              <a:tr h="275877">
                <a:tc>
                  <a:txBody>
                    <a:bodyPr/>
                    <a:lstStyle/>
                    <a:p>
                      <a:pPr algn="l" fontAlgn="b"/>
                      <a:r>
                        <a:rPr lang="en-US" sz="1200" b="0" i="0" u="none" strike="noStrike" dirty="0">
                          <a:solidFill>
                            <a:srgbClr val="782170"/>
                          </a:solidFill>
                          <a:effectLst/>
                          <a:latin typeface="Futura Std Light"/>
                        </a:rPr>
                        <a:t>Mobile Medical Team</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782170"/>
                          </a:solidFill>
                          <a:effectLst/>
                          <a:latin typeface="Futura Std Light"/>
                        </a:rPr>
                        <a:t>3</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465338"/>
                  </a:ext>
                </a:extLst>
              </a:tr>
              <a:tr h="275877">
                <a:tc>
                  <a:txBody>
                    <a:bodyPr/>
                    <a:lstStyle/>
                    <a:p>
                      <a:pPr marL="0" algn="l" defTabSz="457200" rtl="0" eaLnBrk="1" fontAlgn="b" latinLnBrk="0" hangingPunct="1"/>
                      <a:r>
                        <a:rPr lang="en-US" sz="1200" b="0" i="0" u="none" strike="noStrike" kern="1200" dirty="0">
                          <a:solidFill>
                            <a:srgbClr val="782170"/>
                          </a:solidFill>
                          <a:effectLst/>
                          <a:latin typeface="Futura Std Light"/>
                          <a:ea typeface="+mn-ea"/>
                          <a:cs typeface="+mn-cs"/>
                        </a:rPr>
                        <a:t>EPR &amp; Support to Emergency Operation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400" b="1" i="0" u="none" strike="noStrike" kern="1200" dirty="0">
                          <a:solidFill>
                            <a:srgbClr val="782170"/>
                          </a:solidFill>
                          <a:effectLst/>
                          <a:latin typeface="Futura Std Light"/>
                          <a:ea typeface="+mn-ea"/>
                          <a:cs typeface="+mn-cs"/>
                        </a:rPr>
                        <a:t>3</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579896"/>
                  </a:ext>
                </a:extLst>
              </a:tr>
              <a:tr h="275877">
                <a:tc>
                  <a:txBody>
                    <a:bodyPr/>
                    <a:lstStyle/>
                    <a:p>
                      <a:pPr algn="l" fontAlgn="b"/>
                      <a:r>
                        <a:rPr lang="en-US" sz="1200" b="0" i="0" u="none" strike="noStrike" dirty="0">
                          <a:solidFill>
                            <a:srgbClr val="000000"/>
                          </a:solidFill>
                          <a:effectLst/>
                          <a:latin typeface="Futura Std Light"/>
                        </a:rPr>
                        <a:t>Capacity building/training/AAP</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Futura Std Light"/>
                        </a:rPr>
                        <a:t>Resilience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6433179"/>
                  </a:ext>
                </a:extLst>
              </a:tr>
            </a:tbl>
          </a:graphicData>
        </a:graphic>
      </p:graphicFrame>
      <p:sp>
        <p:nvSpPr>
          <p:cNvPr id="3" name="TextBox 3">
            <a:extLst>
              <a:ext uri="{FF2B5EF4-FFF2-40B4-BE49-F238E27FC236}">
                <a16:creationId xmlns:a16="http://schemas.microsoft.com/office/drawing/2014/main" id="{782E3B3D-8367-B193-639A-0FFC460B9B94}"/>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4024036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7B55-68CD-CE4F-F4A6-40DC56BE720D}"/>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27C0710F-2E33-AB4F-D2B1-122284BC93A0}"/>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Priortizing activities 2026</a:t>
            </a:r>
          </a:p>
        </p:txBody>
      </p:sp>
      <p:sp>
        <p:nvSpPr>
          <p:cNvPr id="2" name="CasellaDiTesto 3">
            <a:extLst>
              <a:ext uri="{FF2B5EF4-FFF2-40B4-BE49-F238E27FC236}">
                <a16:creationId xmlns:a16="http://schemas.microsoft.com/office/drawing/2014/main" id="{DA55FBF0-338A-8478-9432-3D2E523B8F72}"/>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Field activities budget</a:t>
            </a:r>
          </a:p>
        </p:txBody>
      </p:sp>
      <p:sp>
        <p:nvSpPr>
          <p:cNvPr id="3" name="TextBox 3">
            <a:extLst>
              <a:ext uri="{FF2B5EF4-FFF2-40B4-BE49-F238E27FC236}">
                <a16:creationId xmlns:a16="http://schemas.microsoft.com/office/drawing/2014/main" id="{B4E83442-3391-22F0-84A4-FF2404A3DD6C}"/>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graphicFrame>
        <p:nvGraphicFramePr>
          <p:cNvPr id="4" name="Chart 3">
            <a:extLst>
              <a:ext uri="{FF2B5EF4-FFF2-40B4-BE49-F238E27FC236}">
                <a16:creationId xmlns:a16="http://schemas.microsoft.com/office/drawing/2014/main" id="{3CDA0B14-0B60-1BD2-80BF-85EE52C1D361}"/>
              </a:ext>
            </a:extLst>
          </p:cNvPr>
          <p:cNvGraphicFramePr>
            <a:graphicFrameLocks/>
          </p:cNvGraphicFramePr>
          <p:nvPr>
            <p:extLst>
              <p:ext uri="{D42A27DB-BD31-4B8C-83A1-F6EECF244321}">
                <p14:modId xmlns:p14="http://schemas.microsoft.com/office/powerpoint/2010/main" val="2029673499"/>
              </p:ext>
            </p:extLst>
          </p:nvPr>
        </p:nvGraphicFramePr>
        <p:xfrm>
          <a:off x="826294" y="1509203"/>
          <a:ext cx="7749535" cy="4493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807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68E4AB80-A882-0A3A-D506-0AFDD35F3D4F}"/>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
        <p:nvSpPr>
          <p:cNvPr id="8195" name="CasellaDiTesto 3">
            <a:extLst>
              <a:ext uri="{FF2B5EF4-FFF2-40B4-BE49-F238E27FC236}">
                <a16:creationId xmlns:a16="http://schemas.microsoft.com/office/drawing/2014/main" id="{3DA03FA0-EB4D-707C-3757-06C7AB3B6188}"/>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Service availability after the funding shortages</a:t>
            </a:r>
          </a:p>
        </p:txBody>
      </p:sp>
      <p:sp>
        <p:nvSpPr>
          <p:cNvPr id="8196" name="CasellaDiTesto 3">
            <a:extLst>
              <a:ext uri="{FF2B5EF4-FFF2-40B4-BE49-F238E27FC236}">
                <a16:creationId xmlns:a16="http://schemas.microsoft.com/office/drawing/2014/main" id="{038BED8B-8992-55F7-3B70-0E064526E8D1}"/>
              </a:ext>
            </a:extLst>
          </p:cNvPr>
          <p:cNvSpPr txBox="1">
            <a:spLocks noChangeArrowheads="1"/>
          </p:cNvSpPr>
          <p:nvPr/>
        </p:nvSpPr>
        <p:spPr bwMode="auto">
          <a:xfrm>
            <a:off x="455613" y="1635125"/>
            <a:ext cx="481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Was there a remarkable suspension?</a:t>
            </a:r>
          </a:p>
        </p:txBody>
      </p:sp>
      <p:sp>
        <p:nvSpPr>
          <p:cNvPr id="8197" name="CasellaDiTesto 4">
            <a:extLst>
              <a:ext uri="{FF2B5EF4-FFF2-40B4-BE49-F238E27FC236}">
                <a16:creationId xmlns:a16="http://schemas.microsoft.com/office/drawing/2014/main" id="{7EDB9808-7A1E-5771-5D91-69B2B7D4FA05}"/>
              </a:ext>
            </a:extLst>
          </p:cNvPr>
          <p:cNvSpPr txBox="1">
            <a:spLocks noChangeArrowheads="1"/>
          </p:cNvSpPr>
          <p:nvPr/>
        </p:nvSpPr>
        <p:spPr bwMode="auto">
          <a:xfrm>
            <a:off x="455613" y="2128838"/>
            <a:ext cx="53403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it-IT" altLang="en-US"/>
              <a:t>The health sector did not witness a remarkable decrease or suspension in the health services in 2025, especially P1 services, neither due to funding shortages nor rationalization by the partners.</a:t>
            </a:r>
            <a:endParaRPr lang="it-IT" altLang="en-US" sz="1300" baseline="30000">
              <a:solidFill>
                <a:schemeClr val="tx1"/>
              </a:solidFill>
              <a:latin typeface="Calibri" panose="020F0502020204030204" pitchFamily="34" charset="0"/>
            </a:endParaRPr>
          </a:p>
        </p:txBody>
      </p:sp>
      <p:sp>
        <p:nvSpPr>
          <p:cNvPr id="8198" name="CasellaDiTesto 6">
            <a:extLst>
              <a:ext uri="{FF2B5EF4-FFF2-40B4-BE49-F238E27FC236}">
                <a16:creationId xmlns:a16="http://schemas.microsoft.com/office/drawing/2014/main" id="{F3BEB251-D767-B5B3-B6CC-43912DFA0692}"/>
              </a:ext>
            </a:extLst>
          </p:cNvPr>
          <p:cNvSpPr txBox="1">
            <a:spLocks noChangeArrowheads="1"/>
          </p:cNvSpPr>
          <p:nvPr/>
        </p:nvSpPr>
        <p:spPr bwMode="auto">
          <a:xfrm>
            <a:off x="6630988" y="1860550"/>
            <a:ext cx="2819399"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6600">
                <a:solidFill>
                  <a:srgbClr val="0092D2"/>
                </a:solidFill>
                <a:latin typeface="Futura Std Bold" charset="0"/>
              </a:rPr>
              <a:t>0%</a:t>
            </a:r>
          </a:p>
          <a:p>
            <a:pPr eaLnBrk="1" hangingPunct="1">
              <a:spcBef>
                <a:spcPct val="0"/>
              </a:spcBef>
              <a:buFontTx/>
              <a:buNone/>
            </a:pPr>
            <a:r>
              <a:rPr lang="it-IT" altLang="en-US">
                <a:solidFill>
                  <a:srgbClr val="0092D2"/>
                </a:solidFill>
                <a:latin typeface="Futura Std Bold" charset="0"/>
              </a:rPr>
              <a:t>is the funding gap in P1 activities (39.1 M) as ofthe end of September 2025.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69AFD-5FBA-0BF0-038B-DC115C2B40D4}"/>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97BD91A0-188C-28AA-C5AA-A7A853AD8347}"/>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Prioritizing activities 2026</a:t>
            </a:r>
          </a:p>
        </p:txBody>
      </p:sp>
      <p:sp>
        <p:nvSpPr>
          <p:cNvPr id="8197" name="CasellaDiTesto 4">
            <a:extLst>
              <a:ext uri="{FF2B5EF4-FFF2-40B4-BE49-F238E27FC236}">
                <a16:creationId xmlns:a16="http://schemas.microsoft.com/office/drawing/2014/main" id="{C8D5A32F-2CFA-96A2-3729-36A578A1BA27}"/>
              </a:ext>
            </a:extLst>
          </p:cNvPr>
          <p:cNvSpPr txBox="1">
            <a:spLocks noChangeArrowheads="1"/>
          </p:cNvSpPr>
          <p:nvPr/>
        </p:nvSpPr>
        <p:spPr bwMode="auto">
          <a:xfrm>
            <a:off x="462898" y="1083646"/>
            <a:ext cx="8987490" cy="502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lnSpc>
                <a:spcPct val="150000"/>
              </a:lnSpc>
              <a:spcBef>
                <a:spcPct val="0"/>
              </a:spcBef>
            </a:pPr>
            <a:r>
              <a:rPr lang="en-US" altLang="en-US" dirty="0"/>
              <a:t>According to the analysis, the annual budget of the HS:</a:t>
            </a:r>
          </a:p>
          <a:p>
            <a:pPr lvl="1" eaLnBrk="1" hangingPunct="1">
              <a:lnSpc>
                <a:spcPct val="150000"/>
              </a:lnSpc>
              <a:spcBef>
                <a:spcPct val="0"/>
              </a:spcBef>
            </a:pPr>
            <a:r>
              <a:rPr lang="en-US" altLang="en-US" dirty="0"/>
              <a:t>Field activities: $37,681,497</a:t>
            </a:r>
          </a:p>
          <a:p>
            <a:pPr lvl="1" eaLnBrk="1" hangingPunct="1">
              <a:lnSpc>
                <a:spcPct val="150000"/>
              </a:lnSpc>
              <a:spcBef>
                <a:spcPct val="0"/>
              </a:spcBef>
            </a:pPr>
            <a:r>
              <a:rPr lang="en-US" altLang="en-US" dirty="0"/>
              <a:t>Contingency: $5,652,224</a:t>
            </a:r>
          </a:p>
          <a:p>
            <a:pPr lvl="1" eaLnBrk="1" hangingPunct="1">
              <a:lnSpc>
                <a:spcPct val="150000"/>
              </a:lnSpc>
              <a:spcBef>
                <a:spcPct val="0"/>
              </a:spcBef>
            </a:pPr>
            <a:r>
              <a:rPr lang="en-US" altLang="en-US" dirty="0"/>
              <a:t>Admin/management and office costs for the partners: ??? (not the health sector mandate)</a:t>
            </a:r>
          </a:p>
          <a:p>
            <a:pPr eaLnBrk="1" hangingPunct="1">
              <a:lnSpc>
                <a:spcPct val="150000"/>
              </a:lnSpc>
              <a:spcBef>
                <a:spcPct val="0"/>
              </a:spcBef>
            </a:pPr>
            <a:r>
              <a:rPr lang="en-US" altLang="en-US" dirty="0"/>
              <a:t>The total JRP appeal is: $43,333,721 + admin &amp; office costs</a:t>
            </a:r>
          </a:p>
          <a:p>
            <a:pPr eaLnBrk="1" hangingPunct="1">
              <a:lnSpc>
                <a:spcPct val="150000"/>
              </a:lnSpc>
              <a:spcBef>
                <a:spcPct val="0"/>
              </a:spcBef>
            </a:pPr>
            <a:r>
              <a:rPr lang="en-US" altLang="en-US" dirty="0"/>
              <a:t>A cap of 30% for field operational and overhead costs will be added to the total field budget.</a:t>
            </a:r>
          </a:p>
          <a:p>
            <a:pPr eaLnBrk="1" hangingPunct="1">
              <a:lnSpc>
                <a:spcPct val="150000"/>
              </a:lnSpc>
              <a:spcBef>
                <a:spcPct val="0"/>
              </a:spcBef>
            </a:pPr>
            <a:r>
              <a:rPr lang="en-US" altLang="en-US" b="1" dirty="0">
                <a:solidFill>
                  <a:srgbClr val="FF0000"/>
                </a:solidFill>
              </a:rPr>
              <a:t>The total appeal of the health sector in 2026 must not exceed $60M.</a:t>
            </a:r>
          </a:p>
          <a:p>
            <a:pPr eaLnBrk="1" hangingPunct="1">
              <a:lnSpc>
                <a:spcPct val="150000"/>
              </a:lnSpc>
              <a:spcBef>
                <a:spcPct val="0"/>
              </a:spcBef>
            </a:pPr>
            <a:r>
              <a:rPr lang="en-US" altLang="en-US" dirty="0"/>
              <a:t>The total appeal was slightly increased to ensure that all appealing partners could incorporate their field-level operational budgets into their proposals based on their feedback during the PHNA workshop.</a:t>
            </a:r>
          </a:p>
        </p:txBody>
      </p:sp>
      <p:sp>
        <p:nvSpPr>
          <p:cNvPr id="2" name="CasellaDiTesto 3">
            <a:extLst>
              <a:ext uri="{FF2B5EF4-FFF2-40B4-BE49-F238E27FC236}">
                <a16:creationId xmlns:a16="http://schemas.microsoft.com/office/drawing/2014/main" id="{74AE8DEC-4FB0-1087-AE11-DFBE48F88D0C}"/>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HS Budget 2026</a:t>
            </a:r>
          </a:p>
        </p:txBody>
      </p:sp>
      <p:sp>
        <p:nvSpPr>
          <p:cNvPr id="3" name="TextBox 3">
            <a:extLst>
              <a:ext uri="{FF2B5EF4-FFF2-40B4-BE49-F238E27FC236}">
                <a16:creationId xmlns:a16="http://schemas.microsoft.com/office/drawing/2014/main" id="{08650D40-2014-C753-3421-170D378DF8A1}"/>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26971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EB59-1262-BA9F-56F3-128CBDA15664}"/>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78366725-EB20-7517-E9CD-0A5AC54D516F}"/>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Integration</a:t>
            </a:r>
          </a:p>
        </p:txBody>
      </p:sp>
      <p:sp>
        <p:nvSpPr>
          <p:cNvPr id="8196" name="CasellaDiTesto 3">
            <a:extLst>
              <a:ext uri="{FF2B5EF4-FFF2-40B4-BE49-F238E27FC236}">
                <a16:creationId xmlns:a16="http://schemas.microsoft.com/office/drawing/2014/main" id="{3A9E6F14-3C7F-2622-340C-10DEDA3FC999}"/>
              </a:ext>
            </a:extLst>
          </p:cNvPr>
          <p:cNvSpPr txBox="1">
            <a:spLocks noChangeArrowheads="1"/>
          </p:cNvSpPr>
          <p:nvPr/>
        </p:nvSpPr>
        <p:spPr bwMode="auto">
          <a:xfrm>
            <a:off x="455612" y="1635125"/>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Integration between health &amp; nutrition</a:t>
            </a:r>
          </a:p>
        </p:txBody>
      </p:sp>
      <p:sp>
        <p:nvSpPr>
          <p:cNvPr id="8197" name="CasellaDiTesto 4">
            <a:extLst>
              <a:ext uri="{FF2B5EF4-FFF2-40B4-BE49-F238E27FC236}">
                <a16:creationId xmlns:a16="http://schemas.microsoft.com/office/drawing/2014/main" id="{D507818E-2250-FBBA-5C23-40DF3850FBDC}"/>
              </a:ext>
            </a:extLst>
          </p:cNvPr>
          <p:cNvSpPr txBox="1">
            <a:spLocks noChangeArrowheads="1"/>
          </p:cNvSpPr>
          <p:nvPr/>
        </p:nvSpPr>
        <p:spPr bwMode="auto">
          <a:xfrm>
            <a:off x="455612" y="2268825"/>
            <a:ext cx="89874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Two dimensions:</a:t>
            </a:r>
          </a:p>
          <a:p>
            <a:pPr lvl="1" eaLnBrk="1" hangingPunct="1">
              <a:spcBef>
                <a:spcPct val="0"/>
              </a:spcBef>
            </a:pPr>
            <a:r>
              <a:rPr lang="en-US" altLang="en-US"/>
              <a:t>Stabilization Centers for SAM+: shifting back to the global mandate (saving &gt;70,000 USD X 4 SCs per year. (The handover will be completed within the 4</a:t>
            </a:r>
            <a:r>
              <a:rPr lang="en-US" altLang="en-US" baseline="30000"/>
              <a:t>th</a:t>
            </a:r>
            <a:r>
              <a:rPr lang="en-US" altLang="en-US"/>
              <a:t> quarter of 2025).</a:t>
            </a:r>
          </a:p>
          <a:p>
            <a:pPr lvl="1" eaLnBrk="1" hangingPunct="1">
              <a:spcBef>
                <a:spcPct val="0"/>
              </a:spcBef>
            </a:pPr>
            <a:r>
              <a:rPr lang="en-US" altLang="en-US"/>
              <a:t>Integration on facility-level: deliver part of the nutrition services within PHCs where possible (space and capacity).</a:t>
            </a:r>
            <a:endParaRPr lang="it-IT" altLang="en-US"/>
          </a:p>
        </p:txBody>
      </p:sp>
      <p:sp>
        <p:nvSpPr>
          <p:cNvPr id="2" name="CasellaDiTesto 3">
            <a:extLst>
              <a:ext uri="{FF2B5EF4-FFF2-40B4-BE49-F238E27FC236}">
                <a16:creationId xmlns:a16="http://schemas.microsoft.com/office/drawing/2014/main" id="{78AADB7B-9CEF-F60A-7BE0-2807D96C72AB}"/>
              </a:ext>
            </a:extLst>
          </p:cNvPr>
          <p:cNvSpPr txBox="1">
            <a:spLocks noChangeArrowheads="1"/>
          </p:cNvSpPr>
          <p:nvPr/>
        </p:nvSpPr>
        <p:spPr bwMode="auto">
          <a:xfrm>
            <a:off x="368300" y="3979743"/>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Integration between health &amp; WaSH</a:t>
            </a:r>
          </a:p>
        </p:txBody>
      </p:sp>
      <p:sp>
        <p:nvSpPr>
          <p:cNvPr id="3" name="CasellaDiTesto 4">
            <a:extLst>
              <a:ext uri="{FF2B5EF4-FFF2-40B4-BE49-F238E27FC236}">
                <a16:creationId xmlns:a16="http://schemas.microsoft.com/office/drawing/2014/main" id="{E168639E-C0D0-6594-01D0-1D28E79E8F06}"/>
              </a:ext>
            </a:extLst>
          </p:cNvPr>
          <p:cNvSpPr txBox="1">
            <a:spLocks noChangeArrowheads="1"/>
          </p:cNvSpPr>
          <p:nvPr/>
        </p:nvSpPr>
        <p:spPr bwMode="auto">
          <a:xfrm>
            <a:off x="455612" y="4379853"/>
            <a:ext cx="8987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Health and hygiene promotion messages by CHWs.</a:t>
            </a:r>
          </a:p>
          <a:p>
            <a:pPr eaLnBrk="1" hangingPunct="1">
              <a:spcBef>
                <a:spcPct val="0"/>
              </a:spcBef>
            </a:pPr>
            <a:r>
              <a:rPr lang="en-US" altLang="en-US"/>
              <a:t>Discussion with the WaSH sector is ongoing and the potential saving will be calculated later.</a:t>
            </a:r>
          </a:p>
        </p:txBody>
      </p:sp>
      <p:sp>
        <p:nvSpPr>
          <p:cNvPr id="4" name="TextBox 3">
            <a:extLst>
              <a:ext uri="{FF2B5EF4-FFF2-40B4-BE49-F238E27FC236}">
                <a16:creationId xmlns:a16="http://schemas.microsoft.com/office/drawing/2014/main" id="{84B64FB4-DF8B-C2C0-E469-42DA037CD0BD}"/>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87791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DC5AB-3F23-DBB9-5DD9-AC8C301CEF89}"/>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5B004E34-90E5-75EE-EB7A-6BA6E4883684}"/>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A2BDE4AC-7F10-002A-766E-28C02523F282}"/>
              </a:ext>
            </a:extLst>
          </p:cNvPr>
          <p:cNvSpPr txBox="1">
            <a:spLocks noChangeArrowheads="1"/>
          </p:cNvSpPr>
          <p:nvPr/>
        </p:nvSpPr>
        <p:spPr bwMode="auto">
          <a:xfrm>
            <a:off x="459255" y="1276692"/>
            <a:ext cx="898749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dirty="0"/>
              <a:t>The next steps:</a:t>
            </a:r>
          </a:p>
          <a:p>
            <a:pPr lvl="1" eaLnBrk="1" hangingPunct="1">
              <a:spcBef>
                <a:spcPct val="0"/>
              </a:spcBef>
            </a:pPr>
            <a:r>
              <a:rPr lang="en-US" altLang="en-US" dirty="0"/>
              <a:t>Analyze funding availability and source of funding 2025/2026.</a:t>
            </a:r>
          </a:p>
          <a:p>
            <a:pPr lvl="1" eaLnBrk="1" hangingPunct="1">
              <a:spcBef>
                <a:spcPct val="0"/>
              </a:spcBef>
            </a:pPr>
            <a:r>
              <a:rPr lang="en-US" altLang="en-US" dirty="0"/>
              <a:t>Revisit the definition of the activities and hold a one-day workshop to disseminate the definitions to avoid mis-reporting (e.g., medicine was reported under stockpiling (P3) instead of PHCs and HPs (P1 &amp; P2), leading to inflation in P3 according to the mid-year funding report by ISCG)</a:t>
            </a:r>
            <a:r>
              <a:rPr lang="en-US" altLang="en-US" b="1" dirty="0"/>
              <a:t> (completed)</a:t>
            </a:r>
          </a:p>
          <a:p>
            <a:pPr lvl="1" eaLnBrk="1" hangingPunct="1">
              <a:spcBef>
                <a:spcPct val="0"/>
              </a:spcBef>
            </a:pPr>
            <a:r>
              <a:rPr lang="en-US" altLang="en-US" dirty="0"/>
              <a:t>Advocacy and donors' engagement: donors have a crucial role at this point in encouraging their partners to adhere to the sector recommendations from now on. Donors have to be flexible with earmarked funds </a:t>
            </a:r>
            <a:r>
              <a:rPr lang="en-US" altLang="en-US" b="1" dirty="0">
                <a:highlight>
                  <a:srgbClr val="FFFF00"/>
                </a:highlight>
              </a:rPr>
              <a:t>(planned)</a:t>
            </a:r>
            <a:r>
              <a:rPr lang="en-US" altLang="en-US" dirty="0"/>
              <a:t>.</a:t>
            </a:r>
          </a:p>
        </p:txBody>
      </p:sp>
      <p:sp>
        <p:nvSpPr>
          <p:cNvPr id="2" name="CasellaDiTesto 3">
            <a:extLst>
              <a:ext uri="{FF2B5EF4-FFF2-40B4-BE49-F238E27FC236}">
                <a16:creationId xmlns:a16="http://schemas.microsoft.com/office/drawing/2014/main" id="{8E1562F6-3AC5-2C81-2AE4-230C83783BDB}"/>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The way forward</a:t>
            </a:r>
          </a:p>
        </p:txBody>
      </p:sp>
      <p:sp>
        <p:nvSpPr>
          <p:cNvPr id="3" name="TextBox 3">
            <a:extLst>
              <a:ext uri="{FF2B5EF4-FFF2-40B4-BE49-F238E27FC236}">
                <a16:creationId xmlns:a16="http://schemas.microsoft.com/office/drawing/2014/main" id="{C125CDEF-7DFB-F466-50DC-4B55837123F7}"/>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119924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A09FD-C247-71E3-21E6-0254FBFABFB4}"/>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04FDFBE3-20F4-0AB3-2154-487FACA3C7E0}"/>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381744EE-03A8-E1C0-FC20-991CC2BF1B0C}"/>
              </a:ext>
            </a:extLst>
          </p:cNvPr>
          <p:cNvSpPr txBox="1">
            <a:spLocks noChangeArrowheads="1"/>
          </p:cNvSpPr>
          <p:nvPr/>
        </p:nvSpPr>
        <p:spPr bwMode="auto">
          <a:xfrm>
            <a:off x="459255" y="1276692"/>
            <a:ext cx="898749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lvl="1" eaLnBrk="1" hangingPunct="1">
              <a:spcBef>
                <a:spcPct val="0"/>
              </a:spcBef>
            </a:pPr>
            <a:r>
              <a:rPr lang="en-US" altLang="en-US"/>
              <a:t>Capacity-building and training activities:</a:t>
            </a:r>
          </a:p>
          <a:p>
            <a:pPr lvl="2" eaLnBrk="1" hangingPunct="1">
              <a:spcBef>
                <a:spcPct val="0"/>
              </a:spcBef>
            </a:pPr>
            <a:r>
              <a:rPr lang="en-US" altLang="en-US">
                <a:latin typeface="Futura Std Light" charset="0"/>
              </a:rPr>
              <a:t>According to the health sector training database, between January and September 2025, there were 75 training sessions/events, with a total of 198 training days (only those that provided based on the sector’s recommendation; some partners provided training without informing the sector or ignoring the sector’s recommendation). In addition, some training sessions were considered as regular capacity-building that do not need the sector recommendation.</a:t>
            </a:r>
          </a:p>
          <a:p>
            <a:pPr lvl="2" eaLnBrk="1" hangingPunct="1">
              <a:spcBef>
                <a:spcPct val="0"/>
              </a:spcBef>
            </a:pPr>
            <a:r>
              <a:rPr lang="en-US" altLang="en-US">
                <a:latin typeface="Futura Std Light" charset="0"/>
              </a:rPr>
              <a:t>Almost half of these trainings are repetitions of those delivered in 2024, targeting the same audience.</a:t>
            </a:r>
          </a:p>
          <a:p>
            <a:pPr lvl="2" eaLnBrk="1" hangingPunct="1">
              <a:spcBef>
                <a:spcPct val="0"/>
              </a:spcBef>
            </a:pPr>
            <a:r>
              <a:rPr lang="en-US" altLang="en-US">
                <a:latin typeface="Futura Std Light" charset="0"/>
              </a:rPr>
              <a:t>Capacity-building activities will be based on the needs identified by PHNA 2026 and identified by the TWGs and the health sector.</a:t>
            </a:r>
          </a:p>
          <a:p>
            <a:pPr lvl="3" eaLnBrk="1" hangingPunct="1">
              <a:spcBef>
                <a:spcPct val="0"/>
              </a:spcBef>
            </a:pPr>
            <a:r>
              <a:rPr lang="en-US" altLang="en-US" b="1" u="sng">
                <a:latin typeface="Futura Std Light" charset="0"/>
              </a:rPr>
              <a:t>NOTE: "The sector will send an email to partners and donors for each non-recommended training, clearly stating that the training was not endorsed by the health sector".</a:t>
            </a:r>
          </a:p>
          <a:p>
            <a:pPr lvl="1" eaLnBrk="1" hangingPunct="1">
              <a:spcBef>
                <a:spcPct val="0"/>
              </a:spcBef>
            </a:pPr>
            <a:r>
              <a:rPr lang="en-US" altLang="en-US">
                <a:latin typeface="Futura Std Light" charset="0"/>
              </a:rPr>
              <a:t>Capacity-building will be added as a sub-activity under the resilience activity group.</a:t>
            </a:r>
          </a:p>
        </p:txBody>
      </p:sp>
      <p:sp>
        <p:nvSpPr>
          <p:cNvPr id="2" name="CasellaDiTesto 3">
            <a:extLst>
              <a:ext uri="{FF2B5EF4-FFF2-40B4-BE49-F238E27FC236}">
                <a16:creationId xmlns:a16="http://schemas.microsoft.com/office/drawing/2014/main" id="{99C32F0C-B58C-8BC6-F303-2A46F5B4B2B1}"/>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The way forward</a:t>
            </a:r>
          </a:p>
        </p:txBody>
      </p:sp>
      <p:sp>
        <p:nvSpPr>
          <p:cNvPr id="3" name="TextBox 3">
            <a:extLst>
              <a:ext uri="{FF2B5EF4-FFF2-40B4-BE49-F238E27FC236}">
                <a16:creationId xmlns:a16="http://schemas.microsoft.com/office/drawing/2014/main" id="{E51A3DDA-2BA7-DF87-37C6-AE44805011C3}"/>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360957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193C-5B59-B178-63E6-17DB2467DC74}"/>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47A538EE-E81B-6088-00E2-319D858EC28C}"/>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Challenges</a:t>
            </a:r>
          </a:p>
        </p:txBody>
      </p:sp>
      <p:sp>
        <p:nvSpPr>
          <p:cNvPr id="8197" name="CasellaDiTesto 4">
            <a:extLst>
              <a:ext uri="{FF2B5EF4-FFF2-40B4-BE49-F238E27FC236}">
                <a16:creationId xmlns:a16="http://schemas.microsoft.com/office/drawing/2014/main" id="{EEE0FEC6-D49A-5C80-D0C9-56658ECA6536}"/>
              </a:ext>
            </a:extLst>
          </p:cNvPr>
          <p:cNvSpPr txBox="1">
            <a:spLocks noChangeArrowheads="1"/>
          </p:cNvSpPr>
          <p:nvPr/>
        </p:nvSpPr>
        <p:spPr bwMode="auto">
          <a:xfrm>
            <a:off x="455612" y="964992"/>
            <a:ext cx="898749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b="1"/>
              <a:t>Commitment</a:t>
            </a:r>
            <a:r>
              <a:rPr lang="en-US" altLang="en-US"/>
              <a:t>: Partners resistance</a:t>
            </a:r>
          </a:p>
          <a:p>
            <a:pPr lvl="1" eaLnBrk="1" hangingPunct="1">
              <a:spcBef>
                <a:spcPct val="0"/>
              </a:spcBef>
            </a:pPr>
            <a:r>
              <a:rPr lang="en-US" altLang="en-US"/>
              <a:t>How to address this challenge? While the analysis was conducted thoroughly on the sub-category or individual item level, the reporting will be based on the activity level. Thus, the partners have flexibility within the activity cost range + Donors' engagement.</a:t>
            </a:r>
          </a:p>
          <a:p>
            <a:pPr eaLnBrk="1" hangingPunct="1">
              <a:spcBef>
                <a:spcPct val="0"/>
              </a:spcBef>
            </a:pPr>
            <a:r>
              <a:rPr lang="en-US" altLang="en-US" b="1"/>
              <a:t>Mis-reporting</a:t>
            </a:r>
            <a:r>
              <a:rPr lang="en-US" altLang="en-US"/>
              <a:t>: noticed during the mid-year review 2025.</a:t>
            </a:r>
          </a:p>
          <a:p>
            <a:pPr lvl="1" eaLnBrk="1" hangingPunct="1">
              <a:spcBef>
                <a:spcPct val="0"/>
              </a:spcBef>
            </a:pPr>
            <a:r>
              <a:rPr lang="en-US" altLang="en-US"/>
              <a:t>How to address this challenge? A workshop in October 2025 to disseminate the activity groups definition and relevant costing.</a:t>
            </a:r>
          </a:p>
          <a:p>
            <a:pPr eaLnBrk="1" hangingPunct="1">
              <a:spcBef>
                <a:spcPct val="0"/>
              </a:spcBef>
            </a:pPr>
            <a:r>
              <a:rPr lang="en-US" altLang="en-US" b="1"/>
              <a:t>JRP activities</a:t>
            </a:r>
            <a:r>
              <a:rPr lang="en-US" altLang="en-US"/>
              <a:t>: There are activities that are classified and costed as health sector activities. However, they are not in line with any of the existing models of service delivery of the health sector, specifically MH services for PwDs and Family Planning in Women Safe Spaces (protection).</a:t>
            </a:r>
          </a:p>
          <a:p>
            <a:pPr lvl="1" eaLnBrk="1" hangingPunct="1">
              <a:spcBef>
                <a:spcPct val="0"/>
              </a:spcBef>
            </a:pPr>
            <a:r>
              <a:rPr lang="en-US" altLang="en-US"/>
              <a:t>How to address this challenge? Either to stop these services or to cost them under other sectors.</a:t>
            </a:r>
            <a:endParaRPr lang="it-IT" altLang="en-US"/>
          </a:p>
          <a:p>
            <a:pPr eaLnBrk="1" hangingPunct="1">
              <a:spcBef>
                <a:spcPct val="0"/>
              </a:spcBef>
            </a:pPr>
            <a:r>
              <a:rPr lang="it-IT" altLang="en-US" b="1"/>
              <a:t>Misalignment</a:t>
            </a:r>
            <a:r>
              <a:rPr lang="it-IT" altLang="en-US"/>
              <a:t>: between leadership demanding cost reduction and technical teams justifying the continuation of every activity.</a:t>
            </a:r>
          </a:p>
        </p:txBody>
      </p:sp>
      <p:sp>
        <p:nvSpPr>
          <p:cNvPr id="4" name="TextBox 3">
            <a:extLst>
              <a:ext uri="{FF2B5EF4-FFF2-40B4-BE49-F238E27FC236}">
                <a16:creationId xmlns:a16="http://schemas.microsoft.com/office/drawing/2014/main" id="{0DC53B6B-65F7-AC01-E7C1-CB03B1A959E9}"/>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115605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AA01-B8F5-7EEA-69FC-25A6E744E960}"/>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743D1125-4FCE-E0E0-1ABE-EDDCBAB653EB}"/>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Call for Action/Recommendations</a:t>
            </a:r>
          </a:p>
        </p:txBody>
      </p:sp>
      <p:sp>
        <p:nvSpPr>
          <p:cNvPr id="8196" name="CasellaDiTesto 3">
            <a:extLst>
              <a:ext uri="{FF2B5EF4-FFF2-40B4-BE49-F238E27FC236}">
                <a16:creationId xmlns:a16="http://schemas.microsoft.com/office/drawing/2014/main" id="{8726872B-BD92-D07F-995B-929E6AD6A621}"/>
              </a:ext>
            </a:extLst>
          </p:cNvPr>
          <p:cNvSpPr txBox="1">
            <a:spLocks noChangeArrowheads="1"/>
          </p:cNvSpPr>
          <p:nvPr/>
        </p:nvSpPr>
        <p:spPr bwMode="auto">
          <a:xfrm>
            <a:off x="455612" y="903061"/>
            <a:ext cx="77195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The action must start within our organizations and agencies</a:t>
            </a:r>
          </a:p>
        </p:txBody>
      </p:sp>
      <p:sp>
        <p:nvSpPr>
          <p:cNvPr id="8197" name="CasellaDiTesto 4">
            <a:extLst>
              <a:ext uri="{FF2B5EF4-FFF2-40B4-BE49-F238E27FC236}">
                <a16:creationId xmlns:a16="http://schemas.microsoft.com/office/drawing/2014/main" id="{B65E1E54-46E4-304A-E7C0-443D534A1E96}"/>
              </a:ext>
            </a:extLst>
          </p:cNvPr>
          <p:cNvSpPr txBox="1">
            <a:spLocks noChangeArrowheads="1"/>
          </p:cNvSpPr>
          <p:nvPr/>
        </p:nvSpPr>
        <p:spPr bwMode="auto">
          <a:xfrm>
            <a:off x="455612" y="1418785"/>
            <a:ext cx="898749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The multiple layers of grants management must be re-considered.</a:t>
            </a:r>
          </a:p>
          <a:p>
            <a:pPr eaLnBrk="1" hangingPunct="1">
              <a:spcBef>
                <a:spcPct val="0"/>
              </a:spcBef>
            </a:pPr>
            <a:r>
              <a:rPr lang="en-US" altLang="en-US"/>
              <a:t>Merge admin and overhead costs: Donor’s based NGOs, donor and IP institutions (</a:t>
            </a:r>
            <a:r>
              <a:rPr lang="en-US" altLang="en-US" b="1"/>
              <a:t>The health sector will take an action in this regard for JRP 2026</a:t>
            </a:r>
            <a:r>
              <a:rPr lang="en-US" altLang="en-US"/>
              <a:t>).</a:t>
            </a:r>
          </a:p>
          <a:p>
            <a:pPr eaLnBrk="1" hangingPunct="1">
              <a:spcBef>
                <a:spcPct val="0"/>
              </a:spcBef>
            </a:pPr>
            <a:r>
              <a:rPr lang="en-US" altLang="en-US"/>
              <a:t>The difference between the CURRENT field activity costs and JRP appeal is significantly high. The partners must re-consider their admin and overhead costs and capacity-building activities.</a:t>
            </a:r>
          </a:p>
          <a:p>
            <a:pPr eaLnBrk="1" hangingPunct="1">
              <a:spcBef>
                <a:spcPct val="0"/>
              </a:spcBef>
            </a:pPr>
            <a:r>
              <a:rPr lang="en-US" altLang="en-US"/>
              <a:t>Donors are encouraged to communicate with the sector coordinator before approving new projects to make sure that the project aligns with the sector priorities.</a:t>
            </a:r>
          </a:p>
          <a:p>
            <a:pPr eaLnBrk="1" hangingPunct="1">
              <a:spcBef>
                <a:spcPct val="0"/>
              </a:spcBef>
            </a:pPr>
            <a:r>
              <a:rPr lang="en-US" altLang="en-US"/>
              <a:t>Re-think the modality of service delivery in HPs.</a:t>
            </a:r>
          </a:p>
          <a:p>
            <a:pPr eaLnBrk="1" hangingPunct="1">
              <a:spcBef>
                <a:spcPct val="0"/>
              </a:spcBef>
            </a:pPr>
            <a:r>
              <a:rPr lang="en-US" altLang="en-US"/>
              <a:t>Modality of intervention (staffing norms, training and capacity-building, family planning, Mental Health, </a:t>
            </a:r>
            <a:r>
              <a:rPr lang="en-US" altLang="en-US" u="sng"/>
              <a:t>variables relationships (system?)</a:t>
            </a:r>
            <a:r>
              <a:rPr lang="en-US" altLang="en-US"/>
              <a:t>).</a:t>
            </a:r>
          </a:p>
          <a:p>
            <a:pPr eaLnBrk="1" hangingPunct="1">
              <a:spcBef>
                <a:spcPct val="0"/>
              </a:spcBef>
            </a:pPr>
            <a:r>
              <a:rPr lang="en-US" altLang="en-US"/>
              <a:t>System strengthening.</a:t>
            </a:r>
          </a:p>
          <a:p>
            <a:pPr eaLnBrk="1" hangingPunct="1">
              <a:spcBef>
                <a:spcPct val="0"/>
              </a:spcBef>
            </a:pPr>
            <a:r>
              <a:rPr lang="en-US" altLang="en-US"/>
              <a:t>Planning and </a:t>
            </a:r>
            <a:r>
              <a:rPr lang="en-US" altLang="en-US" b="1" u="sng"/>
              <a:t>parameters</a:t>
            </a:r>
            <a:r>
              <a:rPr lang="en-US" altLang="en-US" u="sng"/>
              <a:t>:</a:t>
            </a:r>
            <a:r>
              <a:rPr lang="en-US" altLang="en-US"/>
              <a:t> Health sector strategy and TWG plans.</a:t>
            </a:r>
          </a:p>
          <a:p>
            <a:pPr eaLnBrk="1" hangingPunct="1">
              <a:spcBef>
                <a:spcPct val="0"/>
              </a:spcBef>
            </a:pPr>
            <a:r>
              <a:rPr lang="en-US" altLang="en-US"/>
              <a:t>Innovative initiatives: Health Management Information System. We can support the HMIS from the savings! WHO WISN study (with 0 cost).</a:t>
            </a:r>
          </a:p>
          <a:p>
            <a:pPr eaLnBrk="1" hangingPunct="1">
              <a:spcBef>
                <a:spcPct val="0"/>
              </a:spcBef>
            </a:pPr>
            <a:r>
              <a:rPr lang="en-US" altLang="en-US"/>
              <a:t>Integration and rationalization.</a:t>
            </a:r>
            <a:endParaRPr lang="it-IT" altLang="en-US"/>
          </a:p>
        </p:txBody>
      </p:sp>
      <p:sp>
        <p:nvSpPr>
          <p:cNvPr id="2" name="TextBox 3">
            <a:extLst>
              <a:ext uri="{FF2B5EF4-FFF2-40B4-BE49-F238E27FC236}">
                <a16:creationId xmlns:a16="http://schemas.microsoft.com/office/drawing/2014/main" id="{84CC0FC0-5C1A-E6E1-4D49-C3E18135DB36}"/>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11071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B7708-CDBC-19DB-3DED-2324ED5A506C}"/>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C67E079B-4286-7A93-C235-08C460F5E652}"/>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Do we need more fund?</a:t>
            </a:r>
          </a:p>
        </p:txBody>
      </p:sp>
      <p:sp>
        <p:nvSpPr>
          <p:cNvPr id="8197" name="CasellaDiTesto 4">
            <a:extLst>
              <a:ext uri="{FF2B5EF4-FFF2-40B4-BE49-F238E27FC236}">
                <a16:creationId xmlns:a16="http://schemas.microsoft.com/office/drawing/2014/main" id="{B5E9C0FE-5EE9-707B-BA78-3CCBDE514CD4}"/>
              </a:ext>
            </a:extLst>
          </p:cNvPr>
          <p:cNvSpPr txBox="1">
            <a:spLocks noChangeArrowheads="1"/>
          </p:cNvSpPr>
          <p:nvPr/>
        </p:nvSpPr>
        <p:spPr bwMode="auto">
          <a:xfrm>
            <a:off x="459255" y="1173104"/>
            <a:ext cx="898749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just" eaLnBrk="1" hangingPunct="1">
              <a:lnSpc>
                <a:spcPct val="150000"/>
              </a:lnSpc>
              <a:spcBef>
                <a:spcPct val="0"/>
              </a:spcBef>
            </a:pPr>
            <a:r>
              <a:rPr lang="en-US" altLang="en-US"/>
              <a:t>In their article about </a:t>
            </a:r>
            <a:r>
              <a:rPr lang="en-US" altLang="en-US" b="1" u="sng"/>
              <a:t>the myth and reality of funding gaps</a:t>
            </a:r>
            <a:r>
              <a:rPr lang="en-US" altLang="en-US"/>
              <a:t>, Canavan A. et al. argued that while fundamental or scalable funding gaps were not observed in all the emergency settings involved in their analysis, the lack of funding in certain areas in the health system was due to </a:t>
            </a:r>
            <a:r>
              <a:rPr lang="en-US" altLang="en-US" b="1"/>
              <a:t>lack of contextualization</a:t>
            </a:r>
            <a:r>
              <a:rPr lang="en-US" altLang="en-US"/>
              <a:t>, </a:t>
            </a:r>
            <a:r>
              <a:rPr lang="en-US" altLang="en-US" b="1"/>
              <a:t>non-flexible donor policies</a:t>
            </a:r>
            <a:r>
              <a:rPr lang="en-US" altLang="en-US"/>
              <a:t>, and </a:t>
            </a:r>
            <a:r>
              <a:rPr lang="en-US" altLang="en-US" b="1"/>
              <a:t>poor coordination and information management policies</a:t>
            </a:r>
            <a:r>
              <a:rPr lang="en-US" altLang="en-US"/>
              <a:t>.</a:t>
            </a:r>
          </a:p>
          <a:p>
            <a:pPr algn="just" eaLnBrk="1" hangingPunct="1">
              <a:lnSpc>
                <a:spcPct val="150000"/>
              </a:lnSpc>
              <a:spcBef>
                <a:spcPct val="0"/>
              </a:spcBef>
            </a:pPr>
            <a:r>
              <a:rPr lang="en-US" altLang="en-US"/>
              <a:t>Bertone M. et al. confirmed this argument in their literature review article, stating that </a:t>
            </a:r>
            <a:r>
              <a:rPr lang="en-US" altLang="en-US" b="1"/>
              <a:t>the assumption of reduced funding in post-conflict settings is only an assumption</a:t>
            </a:r>
            <a:r>
              <a:rPr lang="en-US" altLang="en-US"/>
              <a:t>, and has not been proved analytically</a:t>
            </a:r>
          </a:p>
          <a:p>
            <a:pPr algn="just" eaLnBrk="1" hangingPunct="1">
              <a:lnSpc>
                <a:spcPct val="150000"/>
              </a:lnSpc>
              <a:spcBef>
                <a:spcPct val="0"/>
              </a:spcBef>
            </a:pPr>
            <a:endParaRPr lang="en-US" altLang="en-US"/>
          </a:p>
          <a:p>
            <a:pPr algn="just" eaLnBrk="1" hangingPunct="1">
              <a:spcBef>
                <a:spcPct val="0"/>
              </a:spcBef>
            </a:pPr>
            <a:r>
              <a:rPr lang="en-US" altLang="en-US" sz="1200" i="1"/>
              <a:t>Canavan A, Vergeer P, Bornemisza O. Post-conflict health sectors. London: The Myth and Reality of Transitional Funding Gaps; 2008.</a:t>
            </a:r>
          </a:p>
          <a:p>
            <a:pPr algn="just" eaLnBrk="1" hangingPunct="1">
              <a:spcBef>
                <a:spcPct val="0"/>
              </a:spcBef>
            </a:pPr>
            <a:r>
              <a:rPr lang="en-US" altLang="en-US" sz="1200" i="1"/>
              <a:t>Bertone MP, Jowett M, Dale E, et al. Health financing in fragile and conflict-affected settings: what do we know, seven years on? Soc Sci Med. 2019;232:209–19.</a:t>
            </a:r>
            <a:endParaRPr lang="it-IT" altLang="en-US" sz="1200" i="1"/>
          </a:p>
        </p:txBody>
      </p:sp>
      <p:sp>
        <p:nvSpPr>
          <p:cNvPr id="2" name="TextBox 3">
            <a:extLst>
              <a:ext uri="{FF2B5EF4-FFF2-40B4-BE49-F238E27FC236}">
                <a16:creationId xmlns:a16="http://schemas.microsoft.com/office/drawing/2014/main" id="{CCBF21CE-7D18-F16D-6153-C8D0258B8168}"/>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3600861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1999C-E83E-4CA1-3B0C-50E33C23F4EC}"/>
            </a:ext>
          </a:extLst>
        </p:cNvPr>
        <p:cNvGrpSpPr/>
        <p:nvPr/>
      </p:nvGrpSpPr>
      <p:grpSpPr>
        <a:xfrm>
          <a:off x="0" y="0"/>
          <a:ext cx="0" cy="0"/>
          <a:chOff x="0" y="0"/>
          <a:chExt cx="0" cy="0"/>
        </a:xfrm>
      </p:grpSpPr>
      <p:sp>
        <p:nvSpPr>
          <p:cNvPr id="8196" name="CasellaDiTesto 3">
            <a:extLst>
              <a:ext uri="{FF2B5EF4-FFF2-40B4-BE49-F238E27FC236}">
                <a16:creationId xmlns:a16="http://schemas.microsoft.com/office/drawing/2014/main" id="{2E80C806-F8A5-CE71-A65B-126349278AE0}"/>
              </a:ext>
            </a:extLst>
          </p:cNvPr>
          <p:cNvSpPr txBox="1">
            <a:spLocks noChangeArrowheads="1"/>
          </p:cNvSpPr>
          <p:nvPr/>
        </p:nvSpPr>
        <p:spPr bwMode="auto">
          <a:xfrm>
            <a:off x="2006043" y="2598003"/>
            <a:ext cx="5893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en-US" sz="4800">
                <a:solidFill>
                  <a:srgbClr val="0092D2"/>
                </a:solidFill>
                <a:latin typeface="Futura Std Heavy" charset="0"/>
              </a:rPr>
              <a:t>THANK YOU</a:t>
            </a:r>
          </a:p>
        </p:txBody>
      </p:sp>
    </p:spTree>
    <p:extLst>
      <p:ext uri="{BB962C8B-B14F-4D97-AF65-F5344CB8AC3E}">
        <p14:creationId xmlns:p14="http://schemas.microsoft.com/office/powerpoint/2010/main" val="326483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09DE6-179E-8038-28F4-0E32269BB284}"/>
            </a:ext>
          </a:extLst>
        </p:cNvPr>
        <p:cNvGrpSpPr/>
        <p:nvPr/>
      </p:nvGrpSpPr>
      <p:grpSpPr>
        <a:xfrm>
          <a:off x="0" y="0"/>
          <a:ext cx="0" cy="0"/>
          <a:chOff x="0" y="0"/>
          <a:chExt cx="0" cy="0"/>
        </a:xfrm>
      </p:grpSpPr>
      <p:sp>
        <p:nvSpPr>
          <p:cNvPr id="15362" name="CasellaDiTesto 5">
            <a:extLst>
              <a:ext uri="{FF2B5EF4-FFF2-40B4-BE49-F238E27FC236}">
                <a16:creationId xmlns:a16="http://schemas.microsoft.com/office/drawing/2014/main" id="{1FB967DD-E645-DEEA-6A71-59BCF0BDC4F1}"/>
              </a:ext>
            </a:extLst>
          </p:cNvPr>
          <p:cNvSpPr txBox="1">
            <a:spLocks noChangeArrowheads="1"/>
          </p:cNvSpPr>
          <p:nvPr/>
        </p:nvSpPr>
        <p:spPr bwMode="auto">
          <a:xfrm>
            <a:off x="382588" y="3314700"/>
            <a:ext cx="9144000" cy="369332"/>
          </a:xfrm>
          <a:prstGeom prst="rect">
            <a:avLst/>
          </a:prstGeom>
          <a:noFill/>
          <a:ln>
            <a:noFill/>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kern="100" spc="300">
                <a:solidFill>
                  <a:srgbClr val="636463"/>
                </a:solidFill>
                <a:latin typeface="Futura Std Heavy"/>
                <a:cs typeface="Futura Std Heavy"/>
              </a:rPr>
              <a:t>PHNA 2025-26 workshop</a:t>
            </a:r>
            <a:endParaRPr lang="it-IT" sz="1800" kern="100" spc="300">
              <a:solidFill>
                <a:srgbClr val="636463"/>
              </a:solidFill>
              <a:latin typeface="Futura Std Heavy"/>
              <a:cs typeface="Futura Std Heavy"/>
            </a:endParaRPr>
          </a:p>
        </p:txBody>
      </p:sp>
      <p:sp>
        <p:nvSpPr>
          <p:cNvPr id="15363" name="CasellaDiTesto 6">
            <a:extLst>
              <a:ext uri="{FF2B5EF4-FFF2-40B4-BE49-F238E27FC236}">
                <a16:creationId xmlns:a16="http://schemas.microsoft.com/office/drawing/2014/main" id="{7D3DAB18-E40F-F9E8-18B4-1D07F4EA3D55}"/>
              </a:ext>
            </a:extLst>
          </p:cNvPr>
          <p:cNvSpPr txBox="1">
            <a:spLocks noChangeArrowheads="1"/>
          </p:cNvSpPr>
          <p:nvPr/>
        </p:nvSpPr>
        <p:spPr bwMode="auto">
          <a:xfrm>
            <a:off x="382588" y="4024492"/>
            <a:ext cx="9144000" cy="1446550"/>
          </a:xfrm>
          <a:prstGeom prst="rect">
            <a:avLst/>
          </a:prstGeom>
          <a:noFill/>
          <a:ln>
            <a:noFill/>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it-IT" sz="4400" spc="300">
                <a:solidFill>
                  <a:srgbClr val="0092D2"/>
                </a:solidFill>
                <a:latin typeface="Futura Std Heavy"/>
                <a:cs typeface="Futura Std Heavy"/>
              </a:rPr>
              <a:t>JRP health activities definition</a:t>
            </a:r>
          </a:p>
        </p:txBody>
      </p:sp>
      <p:cxnSp>
        <p:nvCxnSpPr>
          <p:cNvPr id="5" name="Straight Connector 4">
            <a:extLst>
              <a:ext uri="{FF2B5EF4-FFF2-40B4-BE49-F238E27FC236}">
                <a16:creationId xmlns:a16="http://schemas.microsoft.com/office/drawing/2014/main" id="{779D5F99-6E5F-056A-E941-E3A1D7E2EEFF}"/>
              </a:ext>
            </a:extLst>
          </p:cNvPr>
          <p:cNvCxnSpPr/>
          <p:nvPr/>
        </p:nvCxnSpPr>
        <p:spPr>
          <a:xfrm>
            <a:off x="4171950" y="2868613"/>
            <a:ext cx="1554163" cy="0"/>
          </a:xfrm>
          <a:prstGeom prst="line">
            <a:avLst/>
          </a:prstGeom>
          <a:ln>
            <a:solidFill>
              <a:srgbClr val="636463"/>
            </a:solidFill>
          </a:ln>
          <a:effectLst/>
        </p:spPr>
        <p:style>
          <a:lnRef idx="2">
            <a:schemeClr val="accent1"/>
          </a:lnRef>
          <a:fillRef idx="0">
            <a:schemeClr val="accent1"/>
          </a:fillRef>
          <a:effectRef idx="1">
            <a:schemeClr val="accent1"/>
          </a:effectRef>
          <a:fontRef idx="minor">
            <a:schemeClr val="tx1"/>
          </a:fontRef>
        </p:style>
      </p:cxnSp>
      <p:pic>
        <p:nvPicPr>
          <p:cNvPr id="6149" name="Picture 1">
            <a:extLst>
              <a:ext uri="{FF2B5EF4-FFF2-40B4-BE49-F238E27FC236}">
                <a16:creationId xmlns:a16="http://schemas.microsoft.com/office/drawing/2014/main" id="{8944E9FE-C6BE-0192-353D-1197E7692A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7725" y="1231900"/>
            <a:ext cx="31305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949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C066-4238-8063-4FE4-7AF427659099}"/>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1E55992D-2B8A-6C65-95D7-EF2D000EA234}"/>
              </a:ext>
            </a:extLst>
          </p:cNvPr>
          <p:cNvSpPr txBox="1">
            <a:spLocks noChangeArrowheads="1"/>
          </p:cNvSpPr>
          <p:nvPr/>
        </p:nvSpPr>
        <p:spPr bwMode="auto">
          <a:xfrm>
            <a:off x="368300" y="395288"/>
            <a:ext cx="8578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JRP proposals (partners vs activities) &amp; funding analysis reporting</a:t>
            </a:r>
          </a:p>
        </p:txBody>
      </p:sp>
      <p:graphicFrame>
        <p:nvGraphicFramePr>
          <p:cNvPr id="2" name="Table 1">
            <a:extLst>
              <a:ext uri="{FF2B5EF4-FFF2-40B4-BE49-F238E27FC236}">
                <a16:creationId xmlns:a16="http://schemas.microsoft.com/office/drawing/2014/main" id="{B54DFD02-3301-02CB-A727-DA682FCB2CAB}"/>
              </a:ext>
            </a:extLst>
          </p:cNvPr>
          <p:cNvGraphicFramePr>
            <a:graphicFrameLocks noGrp="1"/>
          </p:cNvGraphicFramePr>
          <p:nvPr>
            <p:extLst>
              <p:ext uri="{D42A27DB-BD31-4B8C-83A1-F6EECF244321}">
                <p14:modId xmlns:p14="http://schemas.microsoft.com/office/powerpoint/2010/main" val="2204152859"/>
              </p:ext>
            </p:extLst>
          </p:nvPr>
        </p:nvGraphicFramePr>
        <p:xfrm>
          <a:off x="772136" y="1226285"/>
          <a:ext cx="8361728" cy="4731472"/>
        </p:xfrm>
        <a:graphic>
          <a:graphicData uri="http://schemas.openxmlformats.org/drawingml/2006/table">
            <a:tbl>
              <a:tblPr/>
              <a:tblGrid>
                <a:gridCol w="3709829">
                  <a:extLst>
                    <a:ext uri="{9D8B030D-6E8A-4147-A177-3AD203B41FA5}">
                      <a16:colId xmlns:a16="http://schemas.microsoft.com/office/drawing/2014/main" val="3012457376"/>
                    </a:ext>
                  </a:extLst>
                </a:gridCol>
                <a:gridCol w="4651899">
                  <a:extLst>
                    <a:ext uri="{9D8B030D-6E8A-4147-A177-3AD203B41FA5}">
                      <a16:colId xmlns:a16="http://schemas.microsoft.com/office/drawing/2014/main" val="168017141"/>
                    </a:ext>
                  </a:extLst>
                </a:gridCol>
              </a:tblGrid>
              <a:tr h="362818">
                <a:tc>
                  <a:txBody>
                    <a:bodyPr/>
                    <a:lstStyle/>
                    <a:p>
                      <a:pPr algn="l" fontAlgn="b"/>
                      <a:r>
                        <a:rPr lang="en-US" sz="1200" b="1" i="0" u="none" strike="noStrike">
                          <a:solidFill>
                            <a:srgbClr val="000000"/>
                          </a:solidFill>
                          <a:effectLst/>
                          <a:latin typeface="Futura Std Light"/>
                        </a:rPr>
                        <a:t>Activity Groups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r>
                        <a:rPr lang="en-US" sz="1200" b="1" i="0" u="none" strike="noStrike">
                          <a:solidFill>
                            <a:srgbClr val="000000"/>
                          </a:solidFill>
                          <a:effectLst/>
                          <a:latin typeface="Futura Std Light"/>
                        </a:rPr>
                        <a:t>Definition</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458820486"/>
                  </a:ext>
                </a:extLst>
              </a:tr>
              <a:tr h="421976">
                <a:tc>
                  <a:txBody>
                    <a:bodyPr/>
                    <a:lstStyle/>
                    <a:p>
                      <a:pPr algn="l" fontAlgn="b"/>
                      <a:r>
                        <a:rPr lang="en-US" sz="1200" b="0" i="0" u="none" strike="noStrike">
                          <a:solidFill>
                            <a:srgbClr val="156082"/>
                          </a:solidFill>
                          <a:effectLst/>
                          <a:latin typeface="Futura Std Light"/>
                        </a:rPr>
                        <a:t>Primary Health Care Centers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156082"/>
                          </a:solidFill>
                          <a:effectLst/>
                          <a:latin typeface="Futura Std Light"/>
                        </a:rPr>
                        <a:t>All the costs required to run the PHC, including HR, medicine, supplies, operational costs, … etc.</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074197"/>
                  </a:ext>
                </a:extLst>
              </a:tr>
              <a:tr h="421976">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Secondary Health Care/Field Hospitals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156082"/>
                          </a:solidFill>
                          <a:effectLst/>
                          <a:latin typeface="Futura Std Light"/>
                        </a:rPr>
                        <a:t>IOM, SCI, and UNFPA</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368563"/>
                  </a:ext>
                </a:extLst>
              </a:tr>
              <a:tr h="270470">
                <a:tc>
                  <a:txBody>
                    <a:bodyPr/>
                    <a:lstStyle/>
                    <a:p>
                      <a:pPr algn="l" fontAlgn="b"/>
                      <a:r>
                        <a:rPr lang="en-US" sz="1200" b="0" i="0" u="none" strike="noStrike">
                          <a:solidFill>
                            <a:srgbClr val="156082"/>
                          </a:solidFill>
                          <a:effectLst/>
                          <a:latin typeface="Futura Std Light"/>
                        </a:rPr>
                        <a:t>Immunization and Vaccination</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156082"/>
                          </a:solidFill>
                          <a:effectLst/>
                          <a:latin typeface="Futura Std Light"/>
                        </a:rPr>
                        <a:t>WHO and UNICEF</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3966270"/>
                  </a:ext>
                </a:extLst>
              </a:tr>
              <a:tr h="421976">
                <a:tc>
                  <a:txBody>
                    <a:bodyPr/>
                    <a:lstStyle/>
                    <a:p>
                      <a:pPr algn="l" fontAlgn="b"/>
                      <a:r>
                        <a:rPr lang="en-US" sz="1200" b="0" i="0" u="none" strike="noStrike">
                          <a:solidFill>
                            <a:srgbClr val="156082"/>
                          </a:solidFill>
                          <a:effectLst/>
                          <a:latin typeface="Futura Std Light"/>
                        </a:rPr>
                        <a:t>Epidemiology, Surveillance, and Health Information Management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156082"/>
                          </a:solidFill>
                          <a:effectLst/>
                          <a:latin typeface="Futura Std Light"/>
                        </a:rPr>
                        <a:t>Only by WHO + Hep C medicine and supplies by the Hep C TF members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888875"/>
                  </a:ext>
                </a:extLst>
              </a:tr>
              <a:tr h="270470">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Referral services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562722" rtl="0" eaLnBrk="1" fontAlgn="b" latinLnBrk="0" hangingPunct="1"/>
                      <a:r>
                        <a:rPr lang="en-US" sz="1400" b="1" i="0" u="none" strike="noStrike" kern="1200">
                          <a:solidFill>
                            <a:srgbClr val="156082"/>
                          </a:solidFill>
                          <a:effectLst/>
                          <a:latin typeface="Futura Std Light"/>
                          <a:ea typeface="+mn-ea"/>
                          <a:cs typeface="+mn-cs"/>
                        </a:rPr>
                        <a:t>IOM, UNHCR, BRAC, UNFPA, and WHO</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497057"/>
                  </a:ext>
                </a:extLst>
              </a:tr>
              <a:tr h="270470">
                <a:tc>
                  <a:txBody>
                    <a:bodyPr/>
                    <a:lstStyle/>
                    <a:p>
                      <a:pPr algn="l" fontAlgn="b"/>
                      <a:r>
                        <a:rPr lang="en-US" sz="1200" b="0" i="0" u="none" strike="noStrike">
                          <a:solidFill>
                            <a:srgbClr val="156082"/>
                          </a:solidFill>
                          <a:effectLst/>
                          <a:latin typeface="Futura Std Light"/>
                        </a:rPr>
                        <a:t>Rehabilitation, Physiotherapy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156082"/>
                          </a:solidFill>
                          <a:effectLst/>
                          <a:latin typeface="Futura Std Light"/>
                        </a:rPr>
                        <a:t>HI &amp; CBMG</a:t>
                      </a:r>
                      <a:endParaRPr lang="en-US" sz="1400" b="1" i="0" u="none" strike="noStrike" kern="1200">
                        <a:solidFill>
                          <a:srgbClr val="BE5014"/>
                        </a:solidFill>
                        <a:effectLst/>
                        <a:latin typeface="Futura Std Light"/>
                        <a:ea typeface="+mn-ea"/>
                        <a:cs typeface="+mn-cs"/>
                      </a:endParaRP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865107"/>
                  </a:ext>
                </a:extLst>
              </a:tr>
              <a:tr h="480286">
                <a:tc>
                  <a:txBody>
                    <a:bodyPr/>
                    <a:lstStyle/>
                    <a:p>
                      <a:pPr algn="l" fontAlgn="b"/>
                      <a:r>
                        <a:rPr lang="en-US" sz="1200" b="0" i="0" u="none" strike="noStrike">
                          <a:solidFill>
                            <a:srgbClr val="BE5014"/>
                          </a:solidFill>
                          <a:effectLst/>
                          <a:latin typeface="Futura Std Light"/>
                        </a:rPr>
                        <a:t>Community Health Education, mobilization, Behavior Change,  and capacity building.</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BE5014"/>
                          </a:solidFill>
                          <a:effectLst/>
                          <a:latin typeface="Futura Std Light"/>
                        </a:rPr>
                        <a:t>CHW TWG members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1398406"/>
                  </a:ext>
                </a:extLst>
              </a:tr>
              <a:tr h="421976">
                <a:tc>
                  <a:txBody>
                    <a:bodyPr/>
                    <a:lstStyle/>
                    <a:p>
                      <a:pPr algn="l" fontAlgn="b"/>
                      <a:r>
                        <a:rPr lang="en-US" sz="1200" b="0" i="0" u="none" strike="noStrike">
                          <a:solidFill>
                            <a:srgbClr val="BE5014"/>
                          </a:solidFill>
                          <a:effectLst/>
                          <a:latin typeface="Futura Std Light"/>
                        </a:rPr>
                        <a:t>Health Post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BE5014"/>
                          </a:solidFill>
                          <a:effectLst/>
                          <a:latin typeface="Futura Std Light"/>
                        </a:rPr>
                        <a:t>All the costs required to run the HPs, including HR, medicine, supplies, operational costs, … etc.</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793537"/>
                  </a:ext>
                </a:extLst>
              </a:tr>
              <a:tr h="541507">
                <a:tc>
                  <a:txBody>
                    <a:bodyPr/>
                    <a:lstStyle/>
                    <a:p>
                      <a:pPr algn="l" fontAlgn="b"/>
                      <a:r>
                        <a:rPr lang="en-US" sz="1200" b="0" i="0" u="none" strike="noStrike">
                          <a:solidFill>
                            <a:srgbClr val="782170"/>
                          </a:solidFill>
                          <a:effectLst/>
                          <a:latin typeface="Futura Std Light"/>
                        </a:rPr>
                        <a:t>Contingency, Stockpiling of medical commodities, etc. for Emergency Preparedness and Response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782170"/>
                          </a:solidFill>
                          <a:effectLst/>
                          <a:latin typeface="Futura Std Light"/>
                        </a:rPr>
                        <a:t>WHO and UNFPA</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418737"/>
                  </a:ext>
                </a:extLst>
              </a:tr>
              <a:tr h="270470">
                <a:tc>
                  <a:txBody>
                    <a:bodyPr/>
                    <a:lstStyle/>
                    <a:p>
                      <a:pPr algn="l" fontAlgn="b"/>
                      <a:r>
                        <a:rPr lang="en-US" sz="1200" b="0" i="0" u="none" strike="noStrike">
                          <a:solidFill>
                            <a:srgbClr val="782170"/>
                          </a:solidFill>
                          <a:effectLst/>
                          <a:latin typeface="Futura Std Light"/>
                        </a:rPr>
                        <a:t>Mobile Medical Team</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782170"/>
                          </a:solidFill>
                          <a:effectLst/>
                          <a:latin typeface="Futura Std Light"/>
                        </a:rPr>
                        <a:t>IOM, IRC, BRAC</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465338"/>
                  </a:ext>
                </a:extLst>
              </a:tr>
              <a:tr h="270470">
                <a:tc>
                  <a:txBody>
                    <a:bodyPr/>
                    <a:lstStyle/>
                    <a:p>
                      <a:pPr marL="0" algn="l" defTabSz="457200" rtl="0" eaLnBrk="1" fontAlgn="b" latinLnBrk="0" hangingPunct="1"/>
                      <a:r>
                        <a:rPr lang="en-US" sz="1200" b="0" i="0" u="none" strike="noStrike" kern="1200">
                          <a:solidFill>
                            <a:srgbClr val="782170"/>
                          </a:solidFill>
                          <a:effectLst/>
                          <a:latin typeface="Futura Std Light"/>
                          <a:ea typeface="+mn-ea"/>
                          <a:cs typeface="+mn-cs"/>
                        </a:rPr>
                        <a:t>EPR &amp; Support to Emergency Operation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b" latinLnBrk="0" hangingPunct="1"/>
                      <a:r>
                        <a:rPr lang="en-US" sz="1400" b="1" i="0" u="none" strike="noStrike" kern="1200">
                          <a:solidFill>
                            <a:srgbClr val="782170"/>
                          </a:solidFill>
                          <a:effectLst/>
                          <a:latin typeface="Futura Std Light"/>
                          <a:ea typeface="+mn-ea"/>
                          <a:cs typeface="+mn-cs"/>
                        </a:rPr>
                        <a:t>WHO</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579896"/>
                  </a:ext>
                </a:extLst>
              </a:tr>
              <a:tr h="270470">
                <a:tc>
                  <a:txBody>
                    <a:bodyPr/>
                    <a:lstStyle/>
                    <a:p>
                      <a:pPr algn="l" fontAlgn="b"/>
                      <a:r>
                        <a:rPr lang="en-US" sz="1200" b="0" i="0" u="none" strike="noStrike">
                          <a:solidFill>
                            <a:srgbClr val="000000"/>
                          </a:solidFill>
                          <a:effectLst/>
                          <a:latin typeface="Futura Std Light"/>
                        </a:rPr>
                        <a:t>Capacity building/training/AAP</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0000"/>
                          </a:solidFill>
                          <a:effectLst/>
                          <a:latin typeface="Futura Std Light"/>
                        </a:rPr>
                        <a:t>All the partners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6433179"/>
                  </a:ext>
                </a:extLst>
              </a:tr>
            </a:tbl>
          </a:graphicData>
        </a:graphic>
      </p:graphicFrame>
      <p:sp>
        <p:nvSpPr>
          <p:cNvPr id="3" name="TextBox 3">
            <a:extLst>
              <a:ext uri="{FF2B5EF4-FFF2-40B4-BE49-F238E27FC236}">
                <a16:creationId xmlns:a16="http://schemas.microsoft.com/office/drawing/2014/main" id="{54510FA8-298C-37D7-781D-71471F68B4C4}"/>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73257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F5AD-B9F3-912C-FA28-D4E5104B2920}"/>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F9BBD2AF-435D-5277-FE74-C7D48562A8D0}"/>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Activity Groups and Priority Level</a:t>
            </a:r>
          </a:p>
        </p:txBody>
      </p:sp>
      <p:sp>
        <p:nvSpPr>
          <p:cNvPr id="8196" name="CasellaDiTesto 3">
            <a:extLst>
              <a:ext uri="{FF2B5EF4-FFF2-40B4-BE49-F238E27FC236}">
                <a16:creationId xmlns:a16="http://schemas.microsoft.com/office/drawing/2014/main" id="{DEE4D1AB-6E48-F88B-48ED-35C55A90C781}"/>
              </a:ext>
            </a:extLst>
          </p:cNvPr>
          <p:cNvSpPr txBox="1">
            <a:spLocks noChangeArrowheads="1"/>
          </p:cNvSpPr>
          <p:nvPr/>
        </p:nvSpPr>
        <p:spPr bwMode="auto">
          <a:xfrm>
            <a:off x="368300" y="921485"/>
            <a:ext cx="4819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The health sector activity groups</a:t>
            </a:r>
          </a:p>
        </p:txBody>
      </p:sp>
      <p:graphicFrame>
        <p:nvGraphicFramePr>
          <p:cNvPr id="2" name="Table 1">
            <a:extLst>
              <a:ext uri="{FF2B5EF4-FFF2-40B4-BE49-F238E27FC236}">
                <a16:creationId xmlns:a16="http://schemas.microsoft.com/office/drawing/2014/main" id="{99B4D62F-28F5-3D36-8678-8E4FE862E626}"/>
              </a:ext>
            </a:extLst>
          </p:cNvPr>
          <p:cNvGraphicFramePr>
            <a:graphicFrameLocks noGrp="1"/>
          </p:cNvGraphicFramePr>
          <p:nvPr>
            <p:extLst>
              <p:ext uri="{D42A27DB-BD31-4B8C-83A1-F6EECF244321}">
                <p14:modId xmlns:p14="http://schemas.microsoft.com/office/powerpoint/2010/main" val="1730920787"/>
              </p:ext>
            </p:extLst>
          </p:nvPr>
        </p:nvGraphicFramePr>
        <p:xfrm>
          <a:off x="693495" y="1321535"/>
          <a:ext cx="7852299" cy="4614977"/>
        </p:xfrm>
        <a:graphic>
          <a:graphicData uri="http://schemas.openxmlformats.org/drawingml/2006/table">
            <a:tbl>
              <a:tblPr/>
              <a:tblGrid>
                <a:gridCol w="5496442">
                  <a:extLst>
                    <a:ext uri="{9D8B030D-6E8A-4147-A177-3AD203B41FA5}">
                      <a16:colId xmlns:a16="http://schemas.microsoft.com/office/drawing/2014/main" val="3012457376"/>
                    </a:ext>
                  </a:extLst>
                </a:gridCol>
                <a:gridCol w="2355857">
                  <a:extLst>
                    <a:ext uri="{9D8B030D-6E8A-4147-A177-3AD203B41FA5}">
                      <a16:colId xmlns:a16="http://schemas.microsoft.com/office/drawing/2014/main" val="2362380094"/>
                    </a:ext>
                  </a:extLst>
                </a:gridCol>
              </a:tblGrid>
              <a:tr h="635863">
                <a:tc>
                  <a:txBody>
                    <a:bodyPr/>
                    <a:lstStyle/>
                    <a:p>
                      <a:pPr algn="l" fontAlgn="b"/>
                      <a:r>
                        <a:rPr lang="en-US" sz="1200" b="1" i="0" u="none" strike="noStrike">
                          <a:solidFill>
                            <a:srgbClr val="000000"/>
                          </a:solidFill>
                          <a:effectLst/>
                          <a:latin typeface="Futura Std Light"/>
                        </a:rPr>
                        <a:t>Activity Groups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r>
                        <a:rPr lang="en-US" sz="1200" b="1" i="0" u="none" strike="noStrike">
                          <a:solidFill>
                            <a:srgbClr val="000000"/>
                          </a:solidFill>
                          <a:effectLst/>
                          <a:latin typeface="Futura Std Light"/>
                        </a:rPr>
                        <a:t>Funding required in JRP 2025 (USD)</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458820486"/>
                  </a:ext>
                </a:extLst>
              </a:tr>
              <a:tr h="255867">
                <a:tc>
                  <a:txBody>
                    <a:bodyPr/>
                    <a:lstStyle/>
                    <a:p>
                      <a:pPr algn="l" fontAlgn="b"/>
                      <a:r>
                        <a:rPr lang="en-US" sz="1200" b="0" i="0" u="none" strike="noStrike">
                          <a:solidFill>
                            <a:srgbClr val="156082"/>
                          </a:solidFill>
                          <a:effectLst/>
                          <a:latin typeface="Futura Std Light"/>
                        </a:rPr>
                        <a:t>Primary Health Care Centers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40,895,668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074197"/>
                  </a:ext>
                </a:extLst>
              </a:tr>
              <a:tr h="255867">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Secondary Health Care/Field Hospitals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7,716,974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368563"/>
                  </a:ext>
                </a:extLst>
              </a:tr>
              <a:tr h="255867">
                <a:tc>
                  <a:txBody>
                    <a:bodyPr/>
                    <a:lstStyle/>
                    <a:p>
                      <a:pPr algn="l" fontAlgn="b"/>
                      <a:r>
                        <a:rPr lang="en-US" sz="1200" b="0" i="0" u="none" strike="noStrike">
                          <a:solidFill>
                            <a:srgbClr val="156082"/>
                          </a:solidFill>
                          <a:effectLst/>
                          <a:latin typeface="Futura Std Light"/>
                        </a:rPr>
                        <a:t>Immunization and Vaccination</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3,672,117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3966270"/>
                  </a:ext>
                </a:extLst>
              </a:tr>
              <a:tr h="255867">
                <a:tc>
                  <a:txBody>
                    <a:bodyPr/>
                    <a:lstStyle/>
                    <a:p>
                      <a:pPr algn="l" fontAlgn="b"/>
                      <a:r>
                        <a:rPr lang="en-US" sz="1200" b="0" i="0" u="none" strike="noStrike">
                          <a:solidFill>
                            <a:srgbClr val="156082"/>
                          </a:solidFill>
                          <a:effectLst/>
                          <a:latin typeface="Futura Std Light"/>
                        </a:rPr>
                        <a:t>Epidemiology, Surveillance, and Health Information Management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4,264,375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888875"/>
                  </a:ext>
                </a:extLst>
              </a:tr>
              <a:tr h="255867">
                <a:tc>
                  <a:txBody>
                    <a:bodyPr/>
                    <a:lstStyle/>
                    <a:p>
                      <a:pPr marL="0" algn="l" defTabSz="562722" rtl="0" eaLnBrk="1" fontAlgn="b" latinLnBrk="0" hangingPunct="1"/>
                      <a:r>
                        <a:rPr lang="en-US" sz="1200" b="0" i="0" u="none" strike="noStrike" kern="1200">
                          <a:solidFill>
                            <a:srgbClr val="156082"/>
                          </a:solidFill>
                          <a:effectLst/>
                          <a:latin typeface="Futura Std Light"/>
                          <a:ea typeface="+mn-ea"/>
                          <a:cs typeface="+mn-cs"/>
                        </a:rPr>
                        <a:t>Referral services</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888,170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497057"/>
                  </a:ext>
                </a:extLst>
              </a:tr>
              <a:tr h="255867">
                <a:tc>
                  <a:txBody>
                    <a:bodyPr/>
                    <a:lstStyle/>
                    <a:p>
                      <a:pPr algn="l" fontAlgn="b"/>
                      <a:r>
                        <a:rPr lang="en-US" sz="1200" b="0" i="0" u="none" strike="noStrike">
                          <a:solidFill>
                            <a:srgbClr val="156082"/>
                          </a:solidFill>
                          <a:effectLst/>
                          <a:latin typeface="Futura Std Light"/>
                        </a:rPr>
                        <a:t>Rehabilitation, Physiotherapy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2,793,936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865107"/>
                  </a:ext>
                </a:extLst>
              </a:tr>
              <a:tr h="454355">
                <a:tc>
                  <a:txBody>
                    <a:bodyPr/>
                    <a:lstStyle/>
                    <a:p>
                      <a:pPr algn="l" fontAlgn="b"/>
                      <a:r>
                        <a:rPr lang="en-US" sz="1200" b="0" i="0" u="none" strike="noStrike">
                          <a:solidFill>
                            <a:srgbClr val="BE5014"/>
                          </a:solidFill>
                          <a:effectLst/>
                          <a:latin typeface="Futura Std Light"/>
                        </a:rPr>
                        <a:t>Community Health Education, mobilization, Behavior Change,  and capacity building.</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10,866,885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1398406"/>
                  </a:ext>
                </a:extLst>
              </a:tr>
              <a:tr h="255867">
                <a:tc>
                  <a:txBody>
                    <a:bodyPr/>
                    <a:lstStyle/>
                    <a:p>
                      <a:pPr algn="l" fontAlgn="b"/>
                      <a:r>
                        <a:rPr lang="en-US" sz="1200" b="0" i="0" u="none" strike="noStrike">
                          <a:solidFill>
                            <a:srgbClr val="BE5014"/>
                          </a:solidFill>
                          <a:effectLst/>
                          <a:latin typeface="Futura Std Light"/>
                        </a:rPr>
                        <a:t>Health Post</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6,807,262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793537"/>
                  </a:ext>
                </a:extLst>
              </a:tr>
              <a:tr h="454355">
                <a:tc>
                  <a:txBody>
                    <a:bodyPr/>
                    <a:lstStyle/>
                    <a:p>
                      <a:pPr algn="l" fontAlgn="b"/>
                      <a:r>
                        <a:rPr lang="en-US" sz="1200" b="0" i="0" u="none" strike="noStrike">
                          <a:solidFill>
                            <a:srgbClr val="782170"/>
                          </a:solidFill>
                          <a:effectLst/>
                          <a:latin typeface="Futura Std Light"/>
                        </a:rPr>
                        <a:t>Contingency, Stockpiling of medical commodities, etc. for Emergency Preparedness and Response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12,607,093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418737"/>
                  </a:ext>
                </a:extLst>
              </a:tr>
              <a:tr h="255867">
                <a:tc>
                  <a:txBody>
                    <a:bodyPr/>
                    <a:lstStyle/>
                    <a:p>
                      <a:pPr algn="l" fontAlgn="b"/>
                      <a:r>
                        <a:rPr lang="en-US" sz="1200" b="0" i="0" u="none" strike="noStrike">
                          <a:solidFill>
                            <a:srgbClr val="782170"/>
                          </a:solidFill>
                          <a:effectLst/>
                          <a:latin typeface="Futura Std Light"/>
                        </a:rPr>
                        <a:t>Mobile Medical Team</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807,251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2465338"/>
                  </a:ext>
                </a:extLst>
              </a:tr>
              <a:tr h="255867">
                <a:tc>
                  <a:txBody>
                    <a:bodyPr/>
                    <a:lstStyle/>
                    <a:p>
                      <a:pPr algn="l" fontAlgn="b"/>
                      <a:r>
                        <a:rPr lang="en-US" sz="1200" b="0" i="0" u="none" strike="noStrike">
                          <a:solidFill>
                            <a:srgbClr val="782170"/>
                          </a:solidFill>
                          <a:effectLst/>
                          <a:latin typeface="Futura Std Light"/>
                        </a:rPr>
                        <a:t>Specialized services (Eye, E.N.T, Dental etc.)</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232,504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428461"/>
                  </a:ext>
                </a:extLst>
              </a:tr>
              <a:tr h="255867">
                <a:tc>
                  <a:txBody>
                    <a:bodyPr/>
                    <a:lstStyle/>
                    <a:p>
                      <a:pPr algn="l" fontAlgn="b"/>
                      <a:r>
                        <a:rPr lang="en-US" sz="1200" b="0" i="0" u="none" strike="noStrike">
                          <a:solidFill>
                            <a:srgbClr val="000000"/>
                          </a:solidFill>
                          <a:effectLst/>
                          <a:latin typeface="Futura Std Light"/>
                        </a:rPr>
                        <a:t>AAP mainstreaming</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719,196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981386"/>
                  </a:ext>
                </a:extLst>
              </a:tr>
              <a:tr h="255867">
                <a:tc>
                  <a:txBody>
                    <a:bodyPr/>
                    <a:lstStyle/>
                    <a:p>
                      <a:pPr algn="l" fontAlgn="b"/>
                      <a:r>
                        <a:rPr lang="en-US" sz="1200" b="0" i="0" u="none" strike="noStrike">
                          <a:solidFill>
                            <a:srgbClr val="000000"/>
                          </a:solidFill>
                          <a:effectLst/>
                          <a:latin typeface="Futura Std Light"/>
                        </a:rPr>
                        <a:t>Support to Emergency Operation Centre</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Futura Std Light"/>
                        </a:rPr>
                        <a:t>65,000 </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579896"/>
                  </a:ext>
                </a:extLst>
              </a:tr>
              <a:tr h="255867">
                <a:tc>
                  <a:txBody>
                    <a:bodyPr/>
                    <a:lstStyle/>
                    <a:p>
                      <a:pPr algn="l" fontAlgn="b"/>
                      <a:r>
                        <a:rPr lang="en-US" sz="1200" b="1" i="0" u="none" strike="noStrike">
                          <a:solidFill>
                            <a:srgbClr val="000000"/>
                          </a:solidFill>
                          <a:effectLst/>
                          <a:latin typeface="Futura Std Light"/>
                        </a:rPr>
                        <a:t>Total</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Futura Std Light"/>
                        </a:rPr>
                        <a:t>92.336 M</a:t>
                      </a:r>
                    </a:p>
                  </a:txBody>
                  <a:tcPr marL="3693" marR="3693" marT="3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4163600"/>
                  </a:ext>
                </a:extLst>
              </a:tr>
            </a:tbl>
          </a:graphicData>
        </a:graphic>
      </p:graphicFrame>
      <p:sp>
        <p:nvSpPr>
          <p:cNvPr id="3" name="TextBox 3">
            <a:extLst>
              <a:ext uri="{FF2B5EF4-FFF2-40B4-BE49-F238E27FC236}">
                <a16:creationId xmlns:a16="http://schemas.microsoft.com/office/drawing/2014/main" id="{4534116E-7936-B693-B30F-8A1833934C01}"/>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195440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3F966-ED92-E957-3802-120E0CCFA84A}"/>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7E9B008C-B5DF-4039-7F33-4D3B111D3098}"/>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FF14E371-F447-641F-E9EA-6AD3B082557F}"/>
              </a:ext>
            </a:extLst>
          </p:cNvPr>
          <p:cNvSpPr txBox="1">
            <a:spLocks noChangeArrowheads="1"/>
          </p:cNvSpPr>
          <p:nvPr/>
        </p:nvSpPr>
        <p:spPr bwMode="auto">
          <a:xfrm>
            <a:off x="459255" y="1276692"/>
            <a:ext cx="898749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The health sector initiated an exercise to identify standardized costs for the activities (bilateral meetings with the partners, surveys, and emails).</a:t>
            </a:r>
          </a:p>
          <a:p>
            <a:pPr eaLnBrk="1" hangingPunct="1">
              <a:spcBef>
                <a:spcPct val="0"/>
              </a:spcBef>
            </a:pPr>
            <a:r>
              <a:rPr lang="en-US" altLang="en-US"/>
              <a:t>A costing unit was defined for each activity, and a standard cost will be established for every unit.</a:t>
            </a:r>
          </a:p>
          <a:p>
            <a:pPr eaLnBrk="1" hangingPunct="1">
              <a:spcBef>
                <a:spcPct val="0"/>
              </a:spcBef>
            </a:pPr>
            <a:r>
              <a:rPr lang="en-US" altLang="en-US"/>
              <a:t>Two approaches have been followed (top-down: based on the actual budget, and bottom-up based on technical guidelines).</a:t>
            </a:r>
          </a:p>
          <a:p>
            <a:pPr eaLnBrk="1" hangingPunct="1">
              <a:spcBef>
                <a:spcPct val="0"/>
              </a:spcBef>
            </a:pPr>
            <a:r>
              <a:rPr lang="en-US" altLang="en-US"/>
              <a:t>As of now, the costing analysis has been completed for most of the activity groups.</a:t>
            </a:r>
          </a:p>
          <a:p>
            <a:pPr eaLnBrk="1" hangingPunct="1">
              <a:spcBef>
                <a:spcPct val="0"/>
              </a:spcBef>
            </a:pPr>
            <a:r>
              <a:rPr lang="en-US" altLang="en-US"/>
              <a:t>SAG members are involved and consulted in every step.</a:t>
            </a:r>
            <a:endParaRPr lang="it-IT" altLang="en-US"/>
          </a:p>
        </p:txBody>
      </p:sp>
      <p:sp>
        <p:nvSpPr>
          <p:cNvPr id="2" name="CasellaDiTesto 3">
            <a:extLst>
              <a:ext uri="{FF2B5EF4-FFF2-40B4-BE49-F238E27FC236}">
                <a16:creationId xmlns:a16="http://schemas.microsoft.com/office/drawing/2014/main" id="{67857743-05E4-9163-4980-D21B00581BB8}"/>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The health sector plan to rationalize resources</a:t>
            </a:r>
          </a:p>
        </p:txBody>
      </p:sp>
      <p:sp>
        <p:nvSpPr>
          <p:cNvPr id="3" name="TextBox 3">
            <a:extLst>
              <a:ext uri="{FF2B5EF4-FFF2-40B4-BE49-F238E27FC236}">
                <a16:creationId xmlns:a16="http://schemas.microsoft.com/office/drawing/2014/main" id="{6DEFF949-B8DE-F533-C7B4-3156DFB13AFA}"/>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71505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73F88-EDA4-35E8-C8B5-E3A2EE476EFA}"/>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36C60736-4704-5E64-3CA9-CB84283E0E04}"/>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11DBD0C0-8B3F-8977-FA88-2D6815E2CFDD}"/>
              </a:ext>
            </a:extLst>
          </p:cNvPr>
          <p:cNvSpPr txBox="1">
            <a:spLocks noChangeArrowheads="1"/>
          </p:cNvSpPr>
          <p:nvPr/>
        </p:nvSpPr>
        <p:spPr bwMode="auto">
          <a:xfrm>
            <a:off x="459255" y="1276692"/>
            <a:ext cx="89874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Two important notes to be mentioned:</a:t>
            </a:r>
          </a:p>
          <a:p>
            <a:pPr lvl="1" eaLnBrk="1" hangingPunct="1">
              <a:spcBef>
                <a:spcPct val="0"/>
              </a:spcBef>
            </a:pPr>
            <a:r>
              <a:rPr lang="en-US" altLang="en-US"/>
              <a:t>The analysis does not include </a:t>
            </a:r>
            <a:r>
              <a:rPr lang="en-US" altLang="en-US" u="sng"/>
              <a:t>overhead and admin costs;</a:t>
            </a:r>
            <a:r>
              <a:rPr lang="en-US" altLang="en-US"/>
              <a:t> only field activities.</a:t>
            </a:r>
          </a:p>
          <a:p>
            <a:pPr lvl="1" eaLnBrk="1" hangingPunct="1">
              <a:spcBef>
                <a:spcPct val="0"/>
              </a:spcBef>
            </a:pPr>
            <a:r>
              <a:rPr lang="en-US" altLang="en-US"/>
              <a:t>There is a potential of increased costs in case of secondary emergency situations that are not existing during this analysis, such as new outbreaks.</a:t>
            </a:r>
          </a:p>
          <a:p>
            <a:pPr lvl="2" eaLnBrk="1" hangingPunct="1">
              <a:spcBef>
                <a:spcPct val="0"/>
              </a:spcBef>
            </a:pPr>
            <a:r>
              <a:rPr lang="en-US" altLang="en-US">
                <a:solidFill>
                  <a:srgbClr val="FF0000"/>
                </a:solidFill>
                <a:highlight>
                  <a:srgbClr val="FFFF00"/>
                </a:highlight>
                <a:latin typeface="Futura Std Light" charset="0"/>
              </a:rPr>
              <a:t>AP for 2025/2026: The health sector will review existing Emergency Preparedness and Response (EPR) plans and further develop plans for the potential risks and hazards as identified by STAR workshop 2025. Potential scenarios and budget will be included in these plans.</a:t>
            </a:r>
          </a:p>
        </p:txBody>
      </p:sp>
      <p:sp>
        <p:nvSpPr>
          <p:cNvPr id="2" name="CasellaDiTesto 3">
            <a:extLst>
              <a:ext uri="{FF2B5EF4-FFF2-40B4-BE49-F238E27FC236}">
                <a16:creationId xmlns:a16="http://schemas.microsoft.com/office/drawing/2014/main" id="{0385E547-F3D1-0979-98AE-692888096A26}"/>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The health sector plan to rationalize resources</a:t>
            </a:r>
          </a:p>
        </p:txBody>
      </p:sp>
      <p:sp>
        <p:nvSpPr>
          <p:cNvPr id="3" name="TextBox 3">
            <a:extLst>
              <a:ext uri="{FF2B5EF4-FFF2-40B4-BE49-F238E27FC236}">
                <a16:creationId xmlns:a16="http://schemas.microsoft.com/office/drawing/2014/main" id="{F76B5F23-BF0C-3064-9EF5-A31BA9093DD3}"/>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130259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73F88-EDA4-35E8-C8B5-E3A2EE476EFA}"/>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36C60736-4704-5E64-3CA9-CB84283E0E04}"/>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11DBD0C0-8B3F-8977-FA88-2D6815E2CFDD}"/>
              </a:ext>
            </a:extLst>
          </p:cNvPr>
          <p:cNvSpPr txBox="1">
            <a:spLocks noChangeArrowheads="1"/>
          </p:cNvSpPr>
          <p:nvPr/>
        </p:nvSpPr>
        <p:spPr bwMode="auto">
          <a:xfrm>
            <a:off x="459255" y="1276692"/>
            <a:ext cx="89874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Only the health activities that are in line with the health sector groups were considered in the analysis, and for 2026 planning.</a:t>
            </a:r>
          </a:p>
          <a:p>
            <a:pPr eaLnBrk="1" hangingPunct="1">
              <a:spcBef>
                <a:spcPct val="0"/>
              </a:spcBef>
            </a:pPr>
            <a:r>
              <a:rPr lang="en-US" altLang="en-US"/>
              <a:t>The staffing norms for PHCs, HPs, and MMTs have been revised for 2026.</a:t>
            </a:r>
          </a:p>
          <a:p>
            <a:pPr eaLnBrk="1" hangingPunct="1">
              <a:spcBef>
                <a:spcPct val="0"/>
              </a:spcBef>
            </a:pPr>
            <a:r>
              <a:rPr lang="en-US" altLang="en-US"/>
              <a:t>More staff will be added for the Health &amp; Nutrition integration. However, this staff will be budgeted under the nutrition sector.</a:t>
            </a:r>
          </a:p>
        </p:txBody>
      </p:sp>
      <p:sp>
        <p:nvSpPr>
          <p:cNvPr id="2" name="CasellaDiTesto 3">
            <a:extLst>
              <a:ext uri="{FF2B5EF4-FFF2-40B4-BE49-F238E27FC236}">
                <a16:creationId xmlns:a16="http://schemas.microsoft.com/office/drawing/2014/main" id="{0385E547-F3D1-0979-98AE-692888096A26}"/>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Staffing norms</a:t>
            </a:r>
          </a:p>
        </p:txBody>
      </p:sp>
      <p:sp>
        <p:nvSpPr>
          <p:cNvPr id="3" name="TextBox 3">
            <a:extLst>
              <a:ext uri="{FF2B5EF4-FFF2-40B4-BE49-F238E27FC236}">
                <a16:creationId xmlns:a16="http://schemas.microsoft.com/office/drawing/2014/main" id="{F76B5F23-BF0C-3064-9EF5-A31BA9093DD3}"/>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249936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810EB-FAEB-B1B3-24F3-4D52E538CAA4}"/>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3382EEC9-01E6-CF38-F563-246CBA5BD432}"/>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458785C4-FD63-8A06-480E-60F2900F2871}"/>
              </a:ext>
            </a:extLst>
          </p:cNvPr>
          <p:cNvSpPr txBox="1">
            <a:spLocks noChangeArrowheads="1"/>
          </p:cNvSpPr>
          <p:nvPr/>
        </p:nvSpPr>
        <p:spPr bwMode="auto">
          <a:xfrm>
            <a:off x="239712" y="1276692"/>
            <a:ext cx="956151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Primary health centers and health posts</a:t>
            </a:r>
          </a:p>
          <a:p>
            <a:pPr lvl="1" eaLnBrk="1" hangingPunct="1">
              <a:spcBef>
                <a:spcPct val="0"/>
              </a:spcBef>
            </a:pPr>
            <a:r>
              <a:rPr lang="en-US" altLang="en-US"/>
              <a:t>The Essential Package of Health Services (EPHS) was used as a costing reference for staffing norms, not the existing figures.</a:t>
            </a:r>
          </a:p>
          <a:p>
            <a:pPr lvl="1" eaLnBrk="1" hangingPunct="1">
              <a:spcBef>
                <a:spcPct val="0"/>
              </a:spcBef>
            </a:pPr>
            <a:r>
              <a:rPr lang="en-US" altLang="en-US"/>
              <a:t>A costing model was concluded statistically and used for the standardization.</a:t>
            </a:r>
          </a:p>
          <a:p>
            <a:pPr eaLnBrk="1" hangingPunct="1">
              <a:spcBef>
                <a:spcPct val="0"/>
              </a:spcBef>
            </a:pPr>
            <a:r>
              <a:rPr lang="en-US" altLang="en-US"/>
              <a:t>The costing unit is PHC/HP.</a:t>
            </a:r>
          </a:p>
          <a:p>
            <a:pPr eaLnBrk="1" hangingPunct="1">
              <a:spcBef>
                <a:spcPct val="0"/>
              </a:spcBef>
            </a:pPr>
            <a:r>
              <a:rPr lang="en-US" altLang="en-US"/>
              <a:t>According to the costing analysis, the average monthly cost of one PHC, including IP services is </a:t>
            </a:r>
            <a:r>
              <a:rPr lang="en-US" altLang="en-US" b="1"/>
              <a:t>$ 29,537 </a:t>
            </a:r>
            <a:r>
              <a:rPr lang="en-US" altLang="en-US"/>
              <a:t>compared to </a:t>
            </a:r>
            <a:r>
              <a:rPr lang="en-US" altLang="en-US" b="1"/>
              <a:t>$ 34,276 </a:t>
            </a:r>
            <a:r>
              <a:rPr lang="en-US" altLang="en-US"/>
              <a:t>before the analysis, and a range between $43,518 to $97,083 during the initial phase of the prioritization.</a:t>
            </a:r>
          </a:p>
          <a:p>
            <a:pPr eaLnBrk="1" hangingPunct="1">
              <a:spcBef>
                <a:spcPct val="0"/>
              </a:spcBef>
            </a:pPr>
            <a:r>
              <a:rPr lang="en-US" altLang="en-US"/>
              <a:t>The total monthly saving for 39 JRP PHCs will be </a:t>
            </a:r>
            <a:r>
              <a:rPr lang="en-US" altLang="en-US" b="1"/>
              <a:t>$ 184,813</a:t>
            </a:r>
            <a:r>
              <a:rPr lang="en-US" altLang="en-US"/>
              <a:t>, and the annual saving will be </a:t>
            </a:r>
            <a:r>
              <a:rPr lang="en-US" altLang="en-US" b="1"/>
              <a:t>$ 2.2 M</a:t>
            </a:r>
            <a:r>
              <a:rPr lang="en-US" altLang="en-US"/>
              <a:t>.</a:t>
            </a:r>
          </a:p>
          <a:p>
            <a:pPr eaLnBrk="1" hangingPunct="1">
              <a:spcBef>
                <a:spcPct val="0"/>
              </a:spcBef>
            </a:pPr>
            <a:r>
              <a:rPr lang="en-US" altLang="en-US"/>
              <a:t>The required annual budget to run 39 JRP recommended PHCs is </a:t>
            </a:r>
            <a:r>
              <a:rPr lang="en-US" altLang="en-US" b="1"/>
              <a:t>$13.82 M</a:t>
            </a:r>
            <a:r>
              <a:rPr lang="en-US" altLang="en-US"/>
              <a:t>.</a:t>
            </a:r>
            <a:endParaRPr lang="en-US" altLang="en-US" b="1"/>
          </a:p>
          <a:p>
            <a:pPr eaLnBrk="1" hangingPunct="1">
              <a:spcBef>
                <a:spcPct val="0"/>
              </a:spcBef>
            </a:pPr>
            <a:r>
              <a:rPr lang="en-US" altLang="en-US"/>
              <a:t>No systematic features (statistical relationships) were found in the HP costing.</a:t>
            </a:r>
          </a:p>
          <a:p>
            <a:pPr eaLnBrk="1" hangingPunct="1">
              <a:spcBef>
                <a:spcPct val="0"/>
              </a:spcBef>
            </a:pPr>
            <a:r>
              <a:rPr lang="en-US" altLang="en-US"/>
              <a:t>The potential annual saving, using the average cost, for JRP recommended HPs will be </a:t>
            </a:r>
            <a:r>
              <a:rPr lang="en-US" altLang="en-US" u="sng"/>
              <a:t>$ 17,000 </a:t>
            </a:r>
            <a:r>
              <a:rPr lang="en-US" altLang="en-US"/>
              <a:t>only (yearly).</a:t>
            </a:r>
          </a:p>
          <a:p>
            <a:pPr eaLnBrk="1" hangingPunct="1">
              <a:spcBef>
                <a:spcPct val="0"/>
              </a:spcBef>
            </a:pPr>
            <a:r>
              <a:rPr lang="en-US" altLang="en-US"/>
              <a:t>For 2026, PHC will be considered as P1 and HP as P2. However, the priority will be maintaining the existing services without establishing new facilities.</a:t>
            </a:r>
          </a:p>
          <a:p>
            <a:pPr eaLnBrk="1" hangingPunct="1">
              <a:spcBef>
                <a:spcPct val="0"/>
              </a:spcBef>
            </a:pPr>
            <a:r>
              <a:rPr lang="en-US" altLang="en-US"/>
              <a:t>Capacity-building and training costs were excluded.</a:t>
            </a:r>
            <a:endParaRPr lang="it-IT" altLang="en-US"/>
          </a:p>
        </p:txBody>
      </p:sp>
      <p:sp>
        <p:nvSpPr>
          <p:cNvPr id="2" name="CasellaDiTesto 3">
            <a:extLst>
              <a:ext uri="{FF2B5EF4-FFF2-40B4-BE49-F238E27FC236}">
                <a16:creationId xmlns:a16="http://schemas.microsoft.com/office/drawing/2014/main" id="{9D3E5258-86FE-DD85-998D-49CE7F9D51F4}"/>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PHC/HP</a:t>
            </a:r>
          </a:p>
        </p:txBody>
      </p:sp>
      <p:sp>
        <p:nvSpPr>
          <p:cNvPr id="3" name="TextBox 3">
            <a:extLst>
              <a:ext uri="{FF2B5EF4-FFF2-40B4-BE49-F238E27FC236}">
                <a16:creationId xmlns:a16="http://schemas.microsoft.com/office/drawing/2014/main" id="{B5622DA3-9EB2-66AD-15FF-2CF7F89A28BF}"/>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40427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54447-A0CD-4605-7F06-54DDF8BD4D5C}"/>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D5498262-FCF5-2132-53D8-314EF68A4E03}"/>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876E6FEA-724D-3029-5A0F-0BCD1F5266A0}"/>
              </a:ext>
            </a:extLst>
          </p:cNvPr>
          <p:cNvSpPr txBox="1">
            <a:spLocks noChangeArrowheads="1"/>
          </p:cNvSpPr>
          <p:nvPr/>
        </p:nvSpPr>
        <p:spPr bwMode="auto">
          <a:xfrm>
            <a:off x="459255" y="1276692"/>
            <a:ext cx="898749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It is impossible to apply specific costing reference since there is no single or unified model for the existing secondary healthcare facilities (Hospitals).</a:t>
            </a:r>
          </a:p>
          <a:p>
            <a:pPr eaLnBrk="1" hangingPunct="1">
              <a:spcBef>
                <a:spcPct val="0"/>
              </a:spcBef>
            </a:pPr>
            <a:r>
              <a:rPr lang="en-US" altLang="en-US"/>
              <a:t>There are three CEmONC hospitals; one of them deliver general outpatient services, and two of them still not launched.</a:t>
            </a:r>
          </a:p>
          <a:p>
            <a:pPr eaLnBrk="1" hangingPunct="1">
              <a:spcBef>
                <a:spcPct val="0"/>
              </a:spcBef>
            </a:pPr>
            <a:r>
              <a:rPr lang="en-US" altLang="en-US"/>
              <a:t>The average cost was considered as a reference for the reprogramming.</a:t>
            </a:r>
          </a:p>
          <a:p>
            <a:pPr eaLnBrk="1" hangingPunct="1">
              <a:spcBef>
                <a:spcPct val="0"/>
              </a:spcBef>
            </a:pPr>
            <a:r>
              <a:rPr lang="it-IT" altLang="en-US"/>
              <a:t>The average annual cost is $ 1.3 M, and for the 3 hospitals $3.9 M.</a:t>
            </a:r>
          </a:p>
          <a:p>
            <a:pPr eaLnBrk="1" hangingPunct="1">
              <a:spcBef>
                <a:spcPct val="0"/>
              </a:spcBef>
            </a:pPr>
            <a:r>
              <a:rPr lang="it-IT" altLang="en-US"/>
              <a:t>The costing unit is hospital.</a:t>
            </a:r>
          </a:p>
          <a:p>
            <a:pPr eaLnBrk="1" hangingPunct="1">
              <a:spcBef>
                <a:spcPct val="0"/>
              </a:spcBef>
            </a:pPr>
            <a:r>
              <a:rPr lang="it-IT" altLang="en-US"/>
              <a:t>This activity is P1 in JRP 2026.</a:t>
            </a:r>
          </a:p>
          <a:p>
            <a:pPr eaLnBrk="1" hangingPunct="1">
              <a:spcBef>
                <a:spcPct val="0"/>
              </a:spcBef>
            </a:pPr>
            <a:r>
              <a:rPr lang="it-IT" altLang="en-US"/>
              <a:t>The activity will be called: Field Hospitals.</a:t>
            </a:r>
          </a:p>
        </p:txBody>
      </p:sp>
      <p:sp>
        <p:nvSpPr>
          <p:cNvPr id="2" name="CasellaDiTesto 3">
            <a:extLst>
              <a:ext uri="{FF2B5EF4-FFF2-40B4-BE49-F238E27FC236}">
                <a16:creationId xmlns:a16="http://schemas.microsoft.com/office/drawing/2014/main" id="{AF011607-6742-098C-3E03-4216DA1C9A23}"/>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Hospitals and secondary healthcare</a:t>
            </a:r>
          </a:p>
        </p:txBody>
      </p:sp>
      <p:sp>
        <p:nvSpPr>
          <p:cNvPr id="3" name="TextBox 3">
            <a:extLst>
              <a:ext uri="{FF2B5EF4-FFF2-40B4-BE49-F238E27FC236}">
                <a16:creationId xmlns:a16="http://schemas.microsoft.com/office/drawing/2014/main" id="{AB4BFEA0-A7E6-E04A-496E-382589DF5610}"/>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233723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7494-302C-942A-D709-76795F897AB3}"/>
            </a:ext>
          </a:extLst>
        </p:cNvPr>
        <p:cNvGrpSpPr/>
        <p:nvPr/>
      </p:nvGrpSpPr>
      <p:grpSpPr>
        <a:xfrm>
          <a:off x="0" y="0"/>
          <a:ext cx="0" cy="0"/>
          <a:chOff x="0" y="0"/>
          <a:chExt cx="0" cy="0"/>
        </a:xfrm>
      </p:grpSpPr>
      <p:sp>
        <p:nvSpPr>
          <p:cNvPr id="8195" name="CasellaDiTesto 3">
            <a:extLst>
              <a:ext uri="{FF2B5EF4-FFF2-40B4-BE49-F238E27FC236}">
                <a16:creationId xmlns:a16="http://schemas.microsoft.com/office/drawing/2014/main" id="{425ECBF1-5A33-455B-0269-30F3FC14EBBD}"/>
              </a:ext>
            </a:extLst>
          </p:cNvPr>
          <p:cNvSpPr txBox="1">
            <a:spLocks noChangeArrowheads="1"/>
          </p:cNvSpPr>
          <p:nvPr/>
        </p:nvSpPr>
        <p:spPr bwMode="auto">
          <a:xfrm>
            <a:off x="368300" y="395288"/>
            <a:ext cx="857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400">
                <a:solidFill>
                  <a:srgbClr val="0092D2"/>
                </a:solidFill>
                <a:latin typeface="Futura Std Bold" charset="0"/>
              </a:rPr>
              <a:t>Rationalization and Costing Analysis</a:t>
            </a:r>
          </a:p>
        </p:txBody>
      </p:sp>
      <p:sp>
        <p:nvSpPr>
          <p:cNvPr id="8197" name="CasellaDiTesto 4">
            <a:extLst>
              <a:ext uri="{FF2B5EF4-FFF2-40B4-BE49-F238E27FC236}">
                <a16:creationId xmlns:a16="http://schemas.microsoft.com/office/drawing/2014/main" id="{EF62A0D6-C3F0-191C-CD5B-95F97BF948A7}"/>
              </a:ext>
            </a:extLst>
          </p:cNvPr>
          <p:cNvSpPr txBox="1">
            <a:spLocks noChangeArrowheads="1"/>
          </p:cNvSpPr>
          <p:nvPr/>
        </p:nvSpPr>
        <p:spPr bwMode="auto">
          <a:xfrm>
            <a:off x="459255" y="1276692"/>
            <a:ext cx="898749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a:t>Two organizations (UN agencies) are mainly involved in this activity; WHO and UNICEF.</a:t>
            </a:r>
          </a:p>
          <a:p>
            <a:pPr eaLnBrk="1" hangingPunct="1">
              <a:spcBef>
                <a:spcPct val="0"/>
              </a:spcBef>
            </a:pPr>
            <a:r>
              <a:rPr lang="en-US" altLang="en-US"/>
              <a:t>The costing unit is beneficiary.</a:t>
            </a:r>
          </a:p>
          <a:p>
            <a:pPr eaLnBrk="1" hangingPunct="1">
              <a:spcBef>
                <a:spcPct val="0"/>
              </a:spcBef>
            </a:pPr>
            <a:r>
              <a:rPr lang="en-US" altLang="en-US"/>
              <a:t>The average cost was considered based on the current costs of WHO and UNICEF per beneficiary.</a:t>
            </a:r>
          </a:p>
          <a:p>
            <a:pPr lvl="1" eaLnBrk="1" hangingPunct="1">
              <a:spcBef>
                <a:spcPct val="0"/>
              </a:spcBef>
            </a:pPr>
            <a:r>
              <a:rPr lang="en-US" altLang="en-US"/>
              <a:t>WHO cost per beneficiary: </a:t>
            </a:r>
            <a:r>
              <a:rPr lang="en-US" altLang="en-US" b="1"/>
              <a:t>$ 3.47</a:t>
            </a:r>
            <a:r>
              <a:rPr lang="en-US" altLang="en-US"/>
              <a:t>.</a:t>
            </a:r>
          </a:p>
          <a:p>
            <a:pPr lvl="1" eaLnBrk="1" hangingPunct="1">
              <a:spcBef>
                <a:spcPct val="0"/>
              </a:spcBef>
            </a:pPr>
            <a:r>
              <a:rPr lang="en-US" altLang="en-US"/>
              <a:t>UNICEF cost per beneficiary: </a:t>
            </a:r>
            <a:r>
              <a:rPr lang="en-US" altLang="en-US" b="1"/>
              <a:t>$10.19</a:t>
            </a:r>
            <a:r>
              <a:rPr lang="en-US" altLang="en-US"/>
              <a:t>.</a:t>
            </a:r>
          </a:p>
          <a:p>
            <a:pPr lvl="1" eaLnBrk="1" hangingPunct="1">
              <a:spcBef>
                <a:spcPct val="0"/>
              </a:spcBef>
            </a:pPr>
            <a:r>
              <a:rPr lang="en-US" altLang="en-US"/>
              <a:t>Total cost per beneficiary: </a:t>
            </a:r>
            <a:r>
              <a:rPr lang="en-US" altLang="en-US" b="1"/>
              <a:t>$13.66</a:t>
            </a:r>
            <a:r>
              <a:rPr lang="en-US" altLang="en-US"/>
              <a:t>, and for all beneficiaries per year: $ </a:t>
            </a:r>
            <a:r>
              <a:rPr lang="en-US" altLang="en-US" b="1"/>
              <a:t>2.95 M </a:t>
            </a:r>
            <a:r>
              <a:rPr lang="en-US" altLang="en-US"/>
              <a:t>(WHO: $ 750,000 and UNICEF: $ 2.2 M for 216,258 units). However, most of these costs are through GAVI (non-JRP donor).</a:t>
            </a:r>
          </a:p>
          <a:p>
            <a:pPr lvl="1" eaLnBrk="1" hangingPunct="1">
              <a:spcBef>
                <a:spcPct val="0"/>
              </a:spcBef>
            </a:pPr>
            <a:r>
              <a:rPr lang="en-US" altLang="en-US"/>
              <a:t>The costing components of this activity must be determined in line with JRP planning.</a:t>
            </a:r>
          </a:p>
          <a:p>
            <a:pPr eaLnBrk="1" hangingPunct="1">
              <a:spcBef>
                <a:spcPct val="0"/>
              </a:spcBef>
            </a:pPr>
            <a:r>
              <a:rPr lang="en-US" altLang="en-US"/>
              <a:t>This activity will be considered as P1 in 2026.</a:t>
            </a:r>
          </a:p>
          <a:p>
            <a:pPr lvl="1" eaLnBrk="1" hangingPunct="1">
              <a:spcBef>
                <a:spcPct val="0"/>
              </a:spcBef>
            </a:pPr>
            <a:endParaRPr lang="en-US" altLang="en-US"/>
          </a:p>
          <a:p>
            <a:pPr eaLnBrk="1" hangingPunct="1">
              <a:spcBef>
                <a:spcPct val="0"/>
              </a:spcBef>
            </a:pPr>
            <a:endParaRPr lang="it-IT" altLang="en-US"/>
          </a:p>
        </p:txBody>
      </p:sp>
      <p:sp>
        <p:nvSpPr>
          <p:cNvPr id="2" name="CasellaDiTesto 3">
            <a:extLst>
              <a:ext uri="{FF2B5EF4-FFF2-40B4-BE49-F238E27FC236}">
                <a16:creationId xmlns:a16="http://schemas.microsoft.com/office/drawing/2014/main" id="{AECCF272-7D0C-4DA0-4C0E-8263749BCFEF}"/>
              </a:ext>
            </a:extLst>
          </p:cNvPr>
          <p:cNvSpPr txBox="1">
            <a:spLocks noChangeArrowheads="1"/>
          </p:cNvSpPr>
          <p:nvPr/>
        </p:nvSpPr>
        <p:spPr bwMode="auto">
          <a:xfrm>
            <a:off x="455612" y="814730"/>
            <a:ext cx="5893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2000">
                <a:solidFill>
                  <a:srgbClr val="0092D2"/>
                </a:solidFill>
                <a:latin typeface="Futura Std Heavy" charset="0"/>
              </a:rPr>
              <a:t>Immunization &amp; Vaccination</a:t>
            </a:r>
          </a:p>
        </p:txBody>
      </p:sp>
      <p:sp>
        <p:nvSpPr>
          <p:cNvPr id="3" name="TextBox 3">
            <a:extLst>
              <a:ext uri="{FF2B5EF4-FFF2-40B4-BE49-F238E27FC236}">
                <a16:creationId xmlns:a16="http://schemas.microsoft.com/office/drawing/2014/main" id="{5F1960A1-26B0-B07F-F619-4BDA8130C30A}"/>
              </a:ext>
            </a:extLst>
          </p:cNvPr>
          <p:cNvSpPr txBox="1">
            <a:spLocks noChangeArrowheads="1"/>
          </p:cNvSpPr>
          <p:nvPr/>
        </p:nvSpPr>
        <p:spPr bwMode="auto">
          <a:xfrm>
            <a:off x="5275263" y="6335713"/>
            <a:ext cx="4391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636463"/>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400">
                <a:solidFill>
                  <a:schemeClr val="bg1"/>
                </a:solidFill>
              </a:rPr>
              <a:t>Health sector update on prioritization and rationalization</a:t>
            </a:r>
          </a:p>
        </p:txBody>
      </p:sp>
    </p:spTree>
    <p:extLst>
      <p:ext uri="{BB962C8B-B14F-4D97-AF65-F5344CB8AC3E}">
        <p14:creationId xmlns:p14="http://schemas.microsoft.com/office/powerpoint/2010/main" val="159127332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27f6c4-f669-4577-bac2-3f8ddfe933e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2691ABD2977942866DCA59B2C60016" ma:contentTypeVersion="10" ma:contentTypeDescription="Create a new document." ma:contentTypeScope="" ma:versionID="facd68fcfbde4e5c17b1b93bec23ea2b">
  <xsd:schema xmlns:xsd="http://www.w3.org/2001/XMLSchema" xmlns:xs="http://www.w3.org/2001/XMLSchema" xmlns:p="http://schemas.microsoft.com/office/2006/metadata/properties" xmlns:ns2="fb27f6c4-f669-4577-bac2-3f8ddfe933e2" targetNamespace="http://schemas.microsoft.com/office/2006/metadata/properties" ma:root="true" ma:fieldsID="f44620326c540fb0fb5d3826fb39ff55" ns2:_="">
    <xsd:import namespace="fb27f6c4-f669-4577-bac2-3f8ddfe933e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7f6c4-f669-4577-bac2-3f8ddfe933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13063-F07A-4B06-8485-D9DBABC1D7E1}">
  <ds:schemaRefs>
    <ds:schemaRef ds:uri="fb27f6c4-f669-4577-bac2-3f8ddfe933e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4450A6-0057-4936-BD9F-E23AF96380F1}">
  <ds:schemaRefs>
    <ds:schemaRef ds:uri="http://schemas.microsoft.com/sharepoint/v3/contenttype/forms"/>
  </ds:schemaRefs>
</ds:datastoreItem>
</file>

<file path=customXml/itemProps3.xml><?xml version="1.0" encoding="utf-8"?>
<ds:datastoreItem xmlns:ds="http://schemas.openxmlformats.org/officeDocument/2006/customXml" ds:itemID="{590DDC14-22B6-454A-A526-4CA47F84C0DD}">
  <ds:schemaRefs>
    <ds:schemaRef ds:uri="fb27f6c4-f669-4577-bac2-3f8ddfe933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3423</Words>
  <Application>Microsoft Office PowerPoint</Application>
  <PresentationFormat>A4 Paper (210x297 mm)</PresentationFormat>
  <Paragraphs>394</Paragraphs>
  <Slides>29</Slides>
  <Notes>27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Blossom</dc:creator>
  <cp:lastModifiedBy>AL ABDULLA, Orwa</cp:lastModifiedBy>
  <cp:revision>6</cp:revision>
  <dcterms:created xsi:type="dcterms:W3CDTF">2015-09-29T09:39:29Z</dcterms:created>
  <dcterms:modified xsi:type="dcterms:W3CDTF">2025-10-29T09:11:08Z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0x010100F22691ABD2977942866DCA59B2C60016</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