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vnd.openxmlformats-officedocument.oleObject" Extension="bin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tableStyles+xml" PartName="/ppt/tableStyles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8.xml"/>
  <Override ContentType="application/vnd.openxmlformats-officedocument.presentationml.slide+xml" PartName="/ppt/slides/slide11.xml"/>
  <Override ContentType="application/vnd.openxmlformats-officedocument.presentationml.slide+xml" PartName="/ppt/slides/slide1.xml"/>
  <Override ContentType="application/vnd.openxmlformats-officedocument.presentationml.slide+xml" PartName="/ppt/slides/slide19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7.xml"/>
  <Override ContentType="application/vnd.openxmlformats-officedocument.presentationml.slide+xml" PartName="/ppt/slides/slide15.xml"/>
  <Override ContentType="application/vnd.openxmlformats-officedocument.presentationml.slide+xml" PartName="/ppt/slides/slide12.xml"/>
  <Override ContentType="application/vnd.openxmlformats-officedocument.presentationml.slide+xml" PartName="/ppt/slides/slide17.xml"/>
  <Override ContentType="application/vnd.openxmlformats-officedocument.presentationml.slide+xml" PartName="/ppt/slides/slide20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6.xml"/>
  <Override ContentType="application/vnd.openxmlformats-officedocument.presentationml.slide+xml" PartName="/ppt/slides/slide16.xml"/>
  <Override ContentType="application/vnd.openxmlformats-officedocument.presentationml.slide+xml" PartName="/ppt/slides/slide8.xml"/>
  <Override ContentType="application/vnd.openxmlformats-officedocument.presentationml.slide+xml" PartName="/ppt/slides/slide14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ms-office.chartcolorstyle+xml" PartName="/ppt/charts/colors21.xml"/>
  <Override ContentType="application/vnd.ms-office.chartcolorstyle+xml" PartName="/ppt/charts/colors6.xml"/>
  <Override ContentType="application/vnd.ms-office.chartcolorstyle+xml" PartName="/ppt/charts/colors4.xml"/>
  <Override ContentType="application/vnd.ms-office.chartcolorstyle+xml" PartName="/ppt/charts/colors1.xml"/>
  <Override ContentType="application/vnd.ms-office.chartcolorstyle+xml" PartName="/ppt/charts/colors17.xml"/>
  <Override ContentType="application/vnd.ms-office.chartcolorstyle+xml" PartName="/ppt/charts/colors8.xml"/>
  <Override ContentType="application/vnd.ms-office.chartcolorstyle+xml" PartName="/ppt/charts/colors11.xml"/>
  <Override ContentType="application/vnd.ms-office.chartcolorstyle+xml" PartName="/ppt/charts/colors15.xml"/>
  <Override ContentType="application/vnd.ms-office.chartcolorstyle+xml" PartName="/ppt/charts/colors13.xml"/>
  <Override ContentType="application/vnd.ms-office.chartcolorstyle+xml" PartName="/ppt/charts/colors14.xml"/>
  <Override ContentType="application/vnd.ms-office.chartcolorstyle+xml" PartName="/ppt/charts/colors5.xml"/>
  <Override ContentType="application/vnd.ms-office.chartcolorstyle+xml" PartName="/ppt/charts/colors19.xml"/>
  <Override ContentType="application/vnd.ms-office.chartcolorstyle+xml" PartName="/ppt/charts/colors22.xml"/>
  <Override ContentType="application/vnd.ms-office.chartcolorstyle+xml" PartName="/ppt/charts/colors20.xml"/>
  <Override ContentType="application/vnd.ms-office.chartcolorstyle+xml" PartName="/ppt/charts/colors2.xml"/>
  <Override ContentType="application/vnd.ms-office.chartcolorstyle+xml" PartName="/ppt/charts/colors3.xml"/>
  <Override ContentType="application/vnd.ms-office.chartcolorstyle+xml" PartName="/ppt/charts/colors16.xml"/>
  <Override ContentType="application/vnd.ms-office.chartcolorstyle+xml" PartName="/ppt/charts/colors18.xml"/>
  <Override ContentType="application/vnd.ms-office.chartcolorstyle+xml" PartName="/ppt/charts/colors23.xml"/>
  <Override ContentType="application/vnd.ms-office.chartcolorstyle+xml" PartName="/ppt/charts/colors7.xml"/>
  <Override ContentType="application/vnd.ms-office.chartcolorstyle+xml" PartName="/ppt/charts/colors10.xml"/>
  <Override ContentType="application/vnd.ms-office.chartcolorstyle+xml" PartName="/ppt/charts/colors9.xml"/>
  <Override ContentType="application/vnd.ms-office.chartcolorstyle+xml" PartName="/ppt/charts/colors12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drawingml.chart+xml" PartName="/ppt/charts/chart19.xml"/>
  <Override ContentType="application/vnd.openxmlformats-officedocument.drawingml.chart+xml" PartName="/ppt/charts/chart20.xml"/>
  <Override ContentType="application/vnd.openxmlformats-officedocument.drawingml.chart+xml" PartName="/ppt/charts/chart9.xml"/>
  <Override ContentType="application/vnd.openxmlformats-officedocument.drawingml.chart+xml" PartName="/ppt/charts/chart2.xml"/>
  <Override ContentType="application/vnd.openxmlformats-officedocument.drawingml.chart+xml" PartName="/ppt/charts/chart7.xml"/>
  <Override ContentType="application/vnd.openxmlformats-officedocument.drawingml.chart+xml" PartName="/ppt/charts/chart4.xml"/>
  <Override ContentType="application/vnd.openxmlformats-officedocument.drawingml.chart+xml" PartName="/ppt/charts/chart6.xml"/>
  <Override ContentType="application/vnd.openxmlformats-officedocument.drawingml.chart+xml" PartName="/ppt/charts/chart16.xml"/>
  <Override ContentType="application/vnd.openxmlformats-officedocument.drawingml.chart+xml" PartName="/ppt/charts/chart1.xml"/>
  <Override ContentType="application/vnd.openxmlformats-officedocument.drawingml.chart+xml" PartName="/ppt/charts/chart10.xml"/>
  <Override ContentType="application/vnd.openxmlformats-officedocument.drawingml.chart+xml" PartName="/ppt/charts/chart23.xml"/>
  <Override ContentType="application/vnd.openxmlformats-officedocument.drawingml.chart+xml" PartName="/ppt/charts/chart12.xml"/>
  <Override ContentType="application/vnd.openxmlformats-officedocument.drawingml.chart+xml" PartName="/ppt/charts/chart14.xml"/>
  <Override ContentType="application/vnd.openxmlformats-officedocument.drawingml.chart+xml" PartName="/ppt/charts/chart3.xml"/>
  <Override ContentType="application/vnd.openxmlformats-officedocument.drawingml.chart+xml" PartName="/ppt/charts/chart8.xml"/>
  <Override ContentType="application/vnd.openxmlformats-officedocument.drawingml.chart+xml" PartName="/ppt/charts/chart18.xml"/>
  <Override ContentType="application/vnd.openxmlformats-officedocument.drawingml.chart+xml" PartName="/ppt/charts/chart21.xml"/>
  <Override ContentType="application/vnd.openxmlformats-officedocument.drawingml.chart+xml" PartName="/ppt/charts/chart5.xml"/>
  <Override ContentType="application/vnd.openxmlformats-officedocument.drawingml.chart+xml" PartName="/ppt/charts/chart11.xml"/>
  <Override ContentType="application/vnd.openxmlformats-officedocument.drawingml.chart+xml" PartName="/ppt/charts/chart22.xml"/>
  <Override ContentType="application/vnd.openxmlformats-officedocument.drawingml.chart+xml" PartName="/ppt/charts/chart17.xml"/>
  <Override ContentType="application/vnd.openxmlformats-officedocument.drawingml.chart+xml" PartName="/ppt/charts/chart15.xml"/>
  <Override ContentType="application/vnd.openxmlformats-officedocument.drawingml.chart+xml" PartName="/ppt/charts/chart13.xml"/>
  <Override ContentType="application/vnd.openxmlformats-officedocument.presentationml.notesSlide+xml" PartName="/ppt/notesSlides/notesSlide18.xml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15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20.xml"/>
  <Override ContentType="application/vnd.openxmlformats-officedocument.presentationml.notesSlide+xml" PartName="/ppt/notesSlides/notesSlide17.xml"/>
  <Override ContentType="application/vnd.openxmlformats-officedocument.presentationml.notesSlide+xml" PartName="/ppt/notesSlides/notesSlide19.xml"/>
  <Override ContentType="application/vnd.openxmlformats-officedocument.presentationml.notesSlide+xml" PartName="/ppt/notesSlides/notesSlide16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themeOverride+xml" PartName="/ppt/theme/themeOverride2.xml"/>
  <Override ContentType="application/vnd.openxmlformats-officedocument.themeOverride+xml" PartName="/ppt/theme/themeOverride1.xml"/>
  <Override ContentType="application/binary" PartName="/ppt/metadata"/>
  <Override ContentType="application/vnd.openxmlformats-officedocument.presentationml.notesMaster+xml" PartName="/ppt/notesMasters/notesMaster1.xml"/>
  <Override ContentType="application/vnd.openxmlformats-officedocument.drawingml.chartshapes+xml" PartName="/ppt/drawings/drawing2.xml"/>
  <Override ContentType="application/vnd.openxmlformats-officedocument.drawingml.chartshapes+xml" PartName="/ppt/drawings/drawing1.xml"/>
  <Override ContentType="application/vnd.openxmlformats-officedocument.drawingml.chartshapes+xml" PartName="/ppt/drawings/drawing3.xml"/>
  <Override ContentType="application/vnd.ms-office.chartstyle+xml" PartName="/ppt/charts/style3.xml"/>
  <Override ContentType="application/vnd.ms-office.chartstyle+xml" PartName="/ppt/charts/style19.xml"/>
  <Override ContentType="application/vnd.ms-office.chartstyle+xml" PartName="/ppt/charts/style5.xml"/>
  <Override ContentType="application/vnd.ms-office.chartstyle+xml" PartName="/ppt/charts/style22.xml"/>
  <Override ContentType="application/vnd.ms-office.chartstyle+xml" PartName="/ppt/charts/style8.xml"/>
  <Override ContentType="application/vnd.ms-office.chartstyle+xml" PartName="/ppt/charts/style20.xml"/>
  <Override ContentType="application/vnd.ms-office.chartstyle+xml" PartName="/ppt/charts/style1.xml"/>
  <Override ContentType="application/vnd.ms-office.chartstyle+xml" PartName="/ppt/charts/style12.xml"/>
  <Override ContentType="application/vnd.ms-office.chartstyle+xml" PartName="/ppt/charts/style18.xml"/>
  <Override ContentType="application/vnd.ms-office.chartstyle+xml" PartName="/ppt/charts/style23.xml"/>
  <Override ContentType="application/vnd.ms-office.chartstyle+xml" PartName="/ppt/charts/style16.xml"/>
  <Override ContentType="application/vnd.ms-office.chartstyle+xml" PartName="/ppt/charts/style14.xml"/>
  <Override ContentType="application/vnd.ms-office.chartstyle+xml" PartName="/ppt/charts/style9.xml"/>
  <Override ContentType="application/vnd.ms-office.chartstyle+xml" PartName="/ppt/charts/style21.xml"/>
  <Override ContentType="application/vnd.ms-office.chartstyle+xml" PartName="/ppt/charts/style4.xml"/>
  <Override ContentType="application/vnd.ms-office.chartstyle+xml" PartName="/ppt/charts/style10.xml"/>
  <Override ContentType="application/vnd.ms-office.chartstyle+xml" PartName="/ppt/charts/style7.xml"/>
  <Override ContentType="application/vnd.ms-office.chartstyle+xml" PartName="/ppt/charts/style17.xml"/>
  <Override ContentType="application/vnd.ms-office.chartstyle+xml" PartName="/ppt/charts/style6.xml"/>
  <Override ContentType="application/vnd.ms-office.chartstyle+xml" PartName="/ppt/charts/style11.xml"/>
  <Override ContentType="application/vnd.ms-office.chartstyle+xml" PartName="/ppt/charts/style2.xml"/>
  <Override ContentType="application/vnd.ms-office.chartstyle+xml" PartName="/ppt/charts/style13.xml"/>
  <Override ContentType="application/vnd.ms-office.chartstyle+xml" PartName="/ppt/charts/style15.xml"/>
  <Override ContentType="application/vnd.openxmlformats-officedocument.presentationml.presProps+xml" PartName="/ppt/presProps.xml"/>
</Types>
</file>

<file path=_rels/.rels><?xml version="1.0" encoding="UTF-8" standalone="yes"?>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48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  <p:sldId id="275" r:id="rId25"/>
  </p:sldIdLst>
  <p:sldSz cy="6858000" cx="12192000"/>
  <p:notesSz cx="6797675" cy="9928225"/>
  <p:embeddedFontLst>
    <p:embeddedFont>
      <p:font typeface="Lato"/>
      <p:regular r:id="rId26"/>
      <p:bold r:id="rId27"/>
      <p:italic r:id="rId28"/>
      <p:boldItalic r:id="rId29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GoogleSlidesCustomDataVersion2">
      <go:slidesCustomData xmlns:go="http://customooxmlschemas.google.com/" r:id="rId30" roundtripDataSignature="AMtx7mjDGjnVxLcoWrGLRRxk+EL0Ngeccw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tableStyles.xml><?xml version="1.0" encoding="utf-8"?>
<a:tblStyleLst xmlns:a="http://schemas.openxmlformats.org/drawingml/2006/main" xmlns:r="http://schemas.openxmlformats.org/officeDocument/2006/relationships" def="{07632861-FCFA-4D98-920F-54B941B3858E}">
  <a:tblStyle styleId="{07632861-FCFA-4D98-920F-54B941B3858E}" styleName="Table_0">
    <a:wholeTbl>
      <a:tcTxStyle b="off" i="off">
        <a:font>
          <a:latin typeface="Calibri"/>
          <a:ea typeface="Calibri"/>
          <a:cs typeface="Calibri"/>
        </a:font>
        <a:schemeClr val="dk1"/>
      </a:tcTxStyle>
      <a:tcStyle>
        <a:tcBdr>
          <a:left>
            <a:ln cap="flat" cmpd="sng" w="127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left>
          <a:right>
            <a:ln cap="flat" cmpd="sng" w="127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right>
          <a:top>
            <a:ln cap="flat" cmpd="sng" w="127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top>
          <a:bottom>
            <a:ln cap="flat" cmpd="sng" w="127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bottom>
          <a:insideH>
            <a:ln cap="flat" cmpd="sng" w="127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insideH>
          <a:insideV>
            <a:ln cap="flat" cmpd="sng" w="127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insideV>
        </a:tcBdr>
        <a:fill>
          <a:solidFill>
            <a:srgbClr val="E8EBF5"/>
          </a:solidFill>
        </a:fill>
      </a:tcStyle>
    </a:wholeTbl>
    <a:band1H>
      <a:tcTxStyle/>
      <a:tcStyle>
        <a:fill>
          <a:solidFill>
            <a:srgbClr val="CDD4EA"/>
          </a:solidFill>
        </a:fill>
      </a:tcStyle>
    </a:band1H>
    <a:band2H>
      <a:tcTxStyle/>
    </a:band2H>
    <a:band1V>
      <a:tcTxStyle/>
      <a:tcStyle>
        <a:fill>
          <a:solidFill>
            <a:srgbClr val="CDD4EA"/>
          </a:solidFill>
        </a:fill>
      </a:tcStyle>
    </a:band1V>
    <a:band2V>
      <a:tcTxStyle/>
    </a:band2V>
    <a:lastCol>
      <a:tcTxStyle b="on" i="off">
        <a:font>
          <a:latin typeface="Calibri"/>
          <a:ea typeface="Calibri"/>
          <a:cs typeface="Calibri"/>
        </a:font>
        <a:schemeClr val="lt1"/>
      </a:tcTxStyle>
      <a:tcStyle>
        <a:fill>
          <a:solidFill>
            <a:schemeClr val="accent1"/>
          </a:solidFill>
        </a:fill>
      </a:tcStyle>
    </a:lastCol>
    <a:firstCol>
      <a:tcTxStyle b="on" i="off">
        <a:font>
          <a:latin typeface="Calibri"/>
          <a:ea typeface="Calibri"/>
          <a:cs typeface="Calibri"/>
        </a:font>
        <a:schemeClr val="lt1"/>
      </a:tcTxStyle>
      <a:tcStyle>
        <a:fill>
          <a:solidFill>
            <a:schemeClr val="accent1"/>
          </a:solidFill>
        </a:fill>
      </a:tcStyle>
    </a:firstCol>
    <a:la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top>
            <a:ln cap="flat" cmpd="sng" w="381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top>
        </a:tcBdr>
        <a:fill>
          <a:solidFill>
            <a:schemeClr val="accent1"/>
          </a:solidFill>
        </a:fill>
      </a:tcStyle>
    </a:lastRow>
    <a:seCell>
      <a:tcTxStyle/>
    </a:seCell>
    <a:swCell>
      <a:tcTxStyle/>
    </a:swCell>
    <a:fir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bottom>
            <a:ln cap="flat" cmpd="sng" w="38100">
              <a:solidFill>
                <a:schemeClr val="lt1"/>
              </a:solidFill>
              <a:prstDash val="solid"/>
              <a:round/>
              <a:headEnd len="sm" w="sm" type="none"/>
              <a:tailEnd len="sm" w="sm" type="none"/>
            </a:ln>
          </a:bottom>
        </a:tcBdr>
        <a:fill>
          <a:solidFill>
            <a:schemeClr val="accent1"/>
          </a:solidFill>
        </a:fill>
      </a:tcStyle>
    </a:firstRow>
    <a:neCell>
      <a:tcTxStyle/>
    </a:neCell>
    <a:nwCell>
      <a:tcTxStyle/>
    </a:nwCell>
  </a:tblStyle>
</a:tblStyleLst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slide" Target="slides/slide15.xml"/><Relationship Id="rId22" Type="http://schemas.openxmlformats.org/officeDocument/2006/relationships/slide" Target="slides/slide17.xml"/><Relationship Id="rId21" Type="http://schemas.openxmlformats.org/officeDocument/2006/relationships/slide" Target="slides/slide16.xml"/><Relationship Id="rId24" Type="http://schemas.openxmlformats.org/officeDocument/2006/relationships/slide" Target="slides/slide19.xml"/><Relationship Id="rId23" Type="http://schemas.openxmlformats.org/officeDocument/2006/relationships/slide" Target="slides/slide18.xml"/><Relationship Id="rId1" Type="http://schemas.openxmlformats.org/officeDocument/2006/relationships/theme" Target="theme/theme1.xml"/><Relationship Id="rId2" Type="http://schemas.openxmlformats.org/officeDocument/2006/relationships/presProps" Target="presProps.xml"/><Relationship Id="rId3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26" Type="http://schemas.openxmlformats.org/officeDocument/2006/relationships/font" Target="fonts/Lato-regular.fntdata"/><Relationship Id="rId25" Type="http://schemas.openxmlformats.org/officeDocument/2006/relationships/slide" Target="slides/slide20.xml"/><Relationship Id="rId28" Type="http://schemas.openxmlformats.org/officeDocument/2006/relationships/font" Target="fonts/Lato-italic.fntdata"/><Relationship Id="rId27" Type="http://schemas.openxmlformats.org/officeDocument/2006/relationships/font" Target="fonts/Lato-bold.fntdata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29" Type="http://schemas.openxmlformats.org/officeDocument/2006/relationships/font" Target="fonts/Lato-boldItalic.fntdata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30" Type="http://customschemas.google.com/relationships/presentationmetadata" Target="metadata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19" Type="http://schemas.openxmlformats.org/officeDocument/2006/relationships/slide" Target="slides/slide14.xml"/><Relationship Id="rId18" Type="http://schemas.openxmlformats.org/officeDocument/2006/relationships/slide" Target="slides/slide13.xml"/></Relationships>
</file>

<file path=ppt/charts/_rels/chart1.xml.rels><?xml version="1.0" encoding="UTF-8" standalone="yes"?><Relationships xmlns="http://schemas.openxmlformats.org/package/2006/relationships"><Relationship Id="rId1" Type="http://schemas.microsoft.com/office/2011/relationships/chartStyle" Target="style1.xml"/><Relationship Id="rId2" Type="http://schemas.microsoft.com/office/2011/relationships/chartColorStyle" Target="colors1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2.xml.rels><?xml version="1.0" encoding="UTF-8" standalone="yes"?><Relationships xmlns="http://schemas.openxmlformats.org/package/2006/relationships"><Relationship Id="rId1" Type="http://schemas.microsoft.com/office/2011/relationships/chartStyle" Target="style2.xml"/><Relationship Id="rId2" Type="http://schemas.microsoft.com/office/2011/relationships/chartColorStyle" Target="colors2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3.xml.rels><?xml version="1.0" encoding="UTF-8" standalone="yes"?><Relationships xmlns="http://schemas.openxmlformats.org/package/2006/relationships"><Relationship Id="rId1" Type="http://schemas.microsoft.com/office/2011/relationships/chartStyle" Target="style3.xml"/><Relationship Id="rId2" Type="http://schemas.microsoft.com/office/2011/relationships/chartColorStyle" Target="colors3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4.xml.rels><?xml version="1.0" encoding="UTF-8" standalone="yes"?><Relationships xmlns="http://schemas.openxmlformats.org/package/2006/relationships"><Relationship Id="rId1" Type="http://schemas.microsoft.com/office/2011/relationships/chartStyle" Target="style4.xml"/><Relationship Id="rId2" Type="http://schemas.microsoft.com/office/2011/relationships/chartColorStyle" Target="colors4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5.xml.rels><?xml version="1.0" encoding="UTF-8" standalone="yes"?><Relationships xmlns="http://schemas.openxmlformats.org/package/2006/relationships"><Relationship Id="rId1" Type="http://schemas.microsoft.com/office/2011/relationships/chartStyle" Target="style5.xml"/><Relationship Id="rId2" Type="http://schemas.microsoft.com/office/2011/relationships/chartColorStyle" Target="colors5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6.xml.rels><?xml version="1.0" encoding="UTF-8" standalone="yes"?><Relationships xmlns="http://schemas.openxmlformats.org/package/2006/relationships"><Relationship Id="rId1" Type="http://schemas.microsoft.com/office/2011/relationships/chartStyle" Target="style6.xml"/><Relationship Id="rId2" Type="http://schemas.microsoft.com/office/2011/relationships/chartColorStyle" Target="colors6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7.xml.rels><?xml version="1.0" encoding="UTF-8" standalone="yes"?><Relationships xmlns="http://schemas.openxmlformats.org/package/2006/relationships"><Relationship Id="rId1" Type="http://schemas.microsoft.com/office/2011/relationships/chartStyle" Target="style7.xml"/><Relationship Id="rId2" Type="http://schemas.microsoft.com/office/2011/relationships/chartColorStyle" Target="colors7.xml"/><Relationship Id="rId3" Type="http://schemas.openxmlformats.org/officeDocument/2006/relationships/oleObject" Target="file:///C:\Users\user\Downloads\ISCG_ISNA_HH_2024_Results_for%20Sectors%20(3).xlsx" TargetMode="External"/></Relationships>
</file>

<file path=ppt/charts/_rels/chart8.xml.rels><?xml version="1.0" encoding="UTF-8" standalone="yes"?><Relationships xmlns="http://schemas.openxmlformats.org/package/2006/relationships"><Relationship Id="rId1" Type="http://schemas.microsoft.com/office/2011/relationships/chartStyle" Target="style8.xml"/><Relationship Id="rId2" Type="http://schemas.microsoft.com/office/2011/relationships/chartColorStyle" Target="colors8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Results_for%20Sectors_September%2030_2024.xlsx" TargetMode="External"/></Relationships>
</file>

<file path=ppt/charts/_rels/chart9.xml.rels><?xml version="1.0" encoding="UTF-8" standalone="yes"?><Relationships xmlns="http://schemas.openxmlformats.org/package/2006/relationships"><Relationship Id="rId1" Type="http://schemas.microsoft.com/office/2011/relationships/chartStyle" Target="style9.xml"/><Relationship Id="rId2" Type="http://schemas.microsoft.com/office/2011/relationships/chartColorStyle" Target="colors9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10.xml.rels><?xml version="1.0" encoding="UTF-8" standalone="yes"?><Relationships xmlns="http://schemas.openxmlformats.org/package/2006/relationships"><Relationship Id="rId1" Type="http://schemas.microsoft.com/office/2011/relationships/chartStyle" Target="style10.xml"/><Relationship Id="rId2" Type="http://schemas.microsoft.com/office/2011/relationships/chartColorStyle" Target="colors10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11.xml.rels><?xml version="1.0" encoding="UTF-8" standalone="yes"?><Relationships xmlns="http://schemas.openxmlformats.org/package/2006/relationships"><Relationship Id="rId1" Type="http://schemas.microsoft.com/office/2011/relationships/chartStyle" Target="style11.xml"/><Relationship Id="rId2" Type="http://schemas.microsoft.com/office/2011/relationships/chartColorStyle" Target="colors11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12.xml.rels><?xml version="1.0" encoding="UTF-8" standalone="yes"?><Relationships xmlns="http://schemas.openxmlformats.org/package/2006/relationships"><Relationship Id="rId1" Type="http://schemas.microsoft.com/office/2011/relationships/chartStyle" Target="style12.xml"/><Relationship Id="rId2" Type="http://schemas.microsoft.com/office/2011/relationships/chartColorStyle" Target="colors12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13.xml.rels><?xml version="1.0" encoding="UTF-8" standalone="yes"?><Relationships xmlns="http://schemas.openxmlformats.org/package/2006/relationships"><Relationship Id="rId1" Type="http://schemas.microsoft.com/office/2011/relationships/chartStyle" Target="style13.xml"/><Relationship Id="rId2" Type="http://schemas.microsoft.com/office/2011/relationships/chartColorStyle" Target="colors13.xml"/><Relationship Id="rId3" Type="http://schemas.openxmlformats.org/officeDocument/2006/relationships/oleObject" Target="file:///C:\Users\user\Downloads\ISCG_ISNA_HH_2024_Results_for%20Sectors%20(3).xlsx" TargetMode="External"/></Relationships>
</file>

<file path=ppt/charts/_rels/chart14.xml.rels><?xml version="1.0" encoding="UTF-8" standalone="yes"?><Relationships xmlns="http://schemas.openxmlformats.org/package/2006/relationships"><Relationship Id="rId1" Type="http://schemas.microsoft.com/office/2011/relationships/chartStyle" Target="style14.xml"/><Relationship Id="rId2" Type="http://schemas.microsoft.com/office/2011/relationships/chartColorStyle" Target="colors14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15.xml.rels><?xml version="1.0" encoding="UTF-8" standalone="yes"?><Relationships xmlns="http://schemas.openxmlformats.org/package/2006/relationships"><Relationship Id="rId1" Type="http://schemas.microsoft.com/office/2011/relationships/chartStyle" Target="style15.xml"/><Relationship Id="rId2" Type="http://schemas.microsoft.com/office/2011/relationships/chartColorStyle" Target="colors15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16.xml.rels><?xml version="1.0" encoding="UTF-8" standalone="yes"?><Relationships xmlns="http://schemas.openxmlformats.org/package/2006/relationships"><Relationship Id="rId1" Type="http://schemas.microsoft.com/office/2011/relationships/chartStyle" Target="style16.xml"/><Relationship Id="rId2" Type="http://schemas.microsoft.com/office/2011/relationships/chartColorStyle" Target="colors16.xml"/><Relationship Id="rId3" Type="http://schemas.openxmlformats.org/officeDocument/2006/relationships/oleObject" Target="file:///D:\WASH%20Sector%20Google%20Drive\WASH%20Sector%20CXB%20Drive\5.%20Assessment%20&amp;%20Reporting\5%20MSNA\2024%20ISNA\Preleminary%20Findings\ISCG_ISNA_HH_2024_Analysis_v2.xlsx" TargetMode="External"/></Relationships>
</file>

<file path=ppt/charts/_rels/chart17.xml.rels><?xml version="1.0" encoding="UTF-8" standalone="yes"?><Relationships xmlns="http://schemas.openxmlformats.org/package/2006/relationships"><Relationship Id="rId1" Type="http://schemas.microsoft.com/office/2011/relationships/chartStyle" Target="style17.xml"/><Relationship Id="rId2" Type="http://schemas.microsoft.com/office/2011/relationships/chartColorStyle" Target="colors17.xml"/><Relationship Id="rId3" Type="http://schemas.openxmlformats.org/officeDocument/2006/relationships/oleObject" Target="file:///C:\Users\user\Downloads\Analysis%20of%2010.21%20&amp;%2010.23%20ISNA-30%20SEP%202024.xlsx" TargetMode="External"/></Relationships>
</file>

<file path=ppt/charts/_rels/chart18.xml.rels><?xml version="1.0" encoding="UTF-8" standalone="yes"?><Relationships xmlns="http://schemas.openxmlformats.org/package/2006/relationships"><Relationship Id="rId1" Type="http://schemas.microsoft.com/office/2011/relationships/chartStyle" Target="style18.xml"/><Relationship Id="rId2" Type="http://schemas.microsoft.com/office/2011/relationships/chartColorStyle" Target="colors18.xml"/><Relationship Id="rId3" Type="http://schemas.openxmlformats.org/officeDocument/2006/relationships/oleObject" Target="file:///C:\Users\user\Downloads\Analysis%20of%2010.21%20&amp;%2010.23%20ISNA-30%20SEP%202024.xlsx" TargetMode="External"/></Relationships>
</file>

<file path=ppt/charts/_rels/chart19.xml.rels><?xml version="1.0" encoding="UTF-8" standalone="yes"?><Relationships xmlns="http://schemas.openxmlformats.org/package/2006/relationships"><Relationship Id="rId1" Type="http://schemas.microsoft.com/office/2011/relationships/chartStyle" Target="style19.xml"/><Relationship Id="rId2" Type="http://schemas.microsoft.com/office/2011/relationships/chartColorStyle" Target="colors19.xml"/><Relationship Id="rId3" Type="http://schemas.openxmlformats.org/officeDocument/2006/relationships/themeOverride" Target="../theme/themeOverride1.xml"/><Relationship Id="rId4" Type="http://schemas.openxmlformats.org/officeDocument/2006/relationships/oleObject" Target="../embeddings/oleObject1.bin"/></Relationships>
</file>

<file path=ppt/charts/_rels/chart20.xml.rels><?xml version="1.0" encoding="UTF-8" standalone="yes"?><Relationships xmlns="http://schemas.openxmlformats.org/package/2006/relationships"><Relationship Id="rId1" Type="http://schemas.microsoft.com/office/2011/relationships/chartStyle" Target="style20.xml"/><Relationship Id="rId2" Type="http://schemas.microsoft.com/office/2011/relationships/chartColorStyle" Target="colors20.xml"/><Relationship Id="rId3" Type="http://schemas.openxmlformats.org/officeDocument/2006/relationships/themeOverride" Target="../theme/themeOverride2.xml"/><Relationship Id="rId4" Type="http://schemas.openxmlformats.org/officeDocument/2006/relationships/oleObject" Target="../embeddings/oleObject2.bin"/></Relationships>
</file>

<file path=ppt/charts/_rels/chart21.xml.rels><?xml version="1.0" encoding="UTF-8" standalone="yes"?><Relationships xmlns="http://schemas.openxmlformats.org/package/2006/relationships"><Relationship Id="rId1" Type="http://schemas.microsoft.com/office/2011/relationships/chartStyle" Target="style21.xml"/><Relationship Id="rId2" Type="http://schemas.microsoft.com/office/2011/relationships/chartColorStyle" Target="colors21.xml"/><Relationship Id="rId3" Type="http://schemas.openxmlformats.org/officeDocument/2006/relationships/oleObject" Target="https://unhcr365-my.sharepoint.com/personal/rahmamiz_unhcr_org/Documents/01_LSDS/ISNA/Draft%20Analysis_ISNA.xlsx" TargetMode="External"/><Relationship Id="rId4" Type="http://schemas.openxmlformats.org/officeDocument/2006/relationships/chartUserShapes" Target="../drawings/drawing1.xml"/></Relationships>
</file>

<file path=ppt/charts/_rels/chart22.xml.rels><?xml version="1.0" encoding="UTF-8" standalone="yes"?><Relationships xmlns="http://schemas.openxmlformats.org/package/2006/relationships"><Relationship Id="rId1" Type="http://schemas.microsoft.com/office/2011/relationships/chartStyle" Target="style22.xml"/><Relationship Id="rId2" Type="http://schemas.microsoft.com/office/2011/relationships/chartColorStyle" Target="colors22.xml"/><Relationship Id="rId3" Type="http://schemas.openxmlformats.org/officeDocument/2006/relationships/oleObject" Target="https://unhcr365-my.sharepoint.com/personal/rahmamiz_unhcr_org/Documents/01_LSDS/ISNA/Draft%20Analysis_ISNA.xlsx" TargetMode="External"/><Relationship Id="rId4" Type="http://schemas.openxmlformats.org/officeDocument/2006/relationships/chartUserShapes" Target="../drawings/drawing2.xml"/></Relationships>
</file>

<file path=ppt/charts/_rels/chart23.xml.rels><?xml version="1.0" encoding="UTF-8" standalone="yes"?><Relationships xmlns="http://schemas.openxmlformats.org/package/2006/relationships"><Relationship Id="rId1" Type="http://schemas.microsoft.com/office/2011/relationships/chartStyle" Target="style23.xml"/><Relationship Id="rId2" Type="http://schemas.microsoft.com/office/2011/relationships/chartColorStyle" Target="colors23.xml"/><Relationship Id="rId3" Type="http://schemas.openxmlformats.org/officeDocument/2006/relationships/oleObject" Target="https://unhcr365-my.sharepoint.com/personal/rahmamiz_unhcr_org/Documents/01_LSDS/ISNA/Draft%20Analysis_ISNA.xlsx" TargetMode="External"/><Relationship Id="rId4" Type="http://schemas.openxmlformats.org/officeDocument/2006/relationships/chartUserShapes" Target="../drawings/drawing3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[ISCG_ISNA_HH_2024_Analysis_v2.xlsx]WASH!PivotTable29</c:name>
    <c:fmtId val="11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% of HH using tap-stand as primary source for drinking water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>
        <c:manualLayout>
          <c:layoutTarget val="inner"/>
          <c:xMode val="edge"/>
          <c:yMode val="edge"/>
          <c:x val="2.6927505482633698E-2"/>
          <c:y val="0.13398212233190335"/>
          <c:w val="0.96321652407474545"/>
          <c:h val="0.44284509239999226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WASH!$C$5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WASH!$B$6:$B$12</c:f>
              <c:strCache>
                <c:ptCount val="6"/>
                <c:pt idx="0">
                  <c:v>Public tap</c:v>
                </c:pt>
                <c:pt idx="1">
                  <c:v>Deep tubewell</c:v>
                </c:pt>
                <c:pt idx="2">
                  <c:v>Piped-water household</c:v>
                </c:pt>
                <c:pt idx="3">
                  <c:v>Shallow tubewell</c:v>
                </c:pt>
                <c:pt idx="4">
                  <c:v>Hand-pump (unknown)</c:v>
                </c:pt>
                <c:pt idx="5">
                  <c:v>Surface unsafe water</c:v>
                </c:pt>
              </c:strCache>
            </c:strRef>
          </c:cat>
          <c:val>
            <c:numRef>
              <c:f>WASH!$C$6:$C$12</c:f>
              <c:numCache>
                <c:formatCode>0%</c:formatCode>
                <c:ptCount val="6"/>
                <c:pt idx="0">
                  <c:v>0.68138528138528143</c:v>
                </c:pt>
                <c:pt idx="1">
                  <c:v>0.20115440115440114</c:v>
                </c:pt>
                <c:pt idx="2">
                  <c:v>5.1659451659451662E-2</c:v>
                </c:pt>
                <c:pt idx="3">
                  <c:v>3.4632034632034632E-2</c:v>
                </c:pt>
                <c:pt idx="4">
                  <c:v>3.0880230880230879E-2</c:v>
                </c:pt>
                <c:pt idx="5">
                  <c:v>2.886002886002886E-4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9B3E-412C-BB7C-29A0DD9E9528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527111664"/>
        <c:axId val="527112144"/>
      </c:barChart>
      <c:catAx>
        <c:axId val="52711166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27112144"/>
        <c:crosses val="autoZero"/>
        <c:auto val="1"/>
        <c:lblAlgn val="ctr"/>
        <c:lblOffset val="100"/>
        <c:noMultiLvlLbl val="0"/>
      </c:catAx>
      <c:valAx>
        <c:axId val="527112144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527111664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[ISCG_ISNA_HH_2024_Analysis_v2.xlsx]WASH!PivotTable30</c:name>
    <c:fmtId val="10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srgbClr val="000000">
                    <a:lumMod val="65000"/>
                    <a:lumOff val="35000"/>
                  </a:srgbClr>
                </a:solidFill>
              </a:rPr>
              <a:t>% of households reporting having enough water to meet all their HH needs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WASH!$G$5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WASH!$F$6:$F$8</c:f>
              <c:strCache>
                <c:ptCount val="2"/>
                <c:pt idx="0">
                  <c:v>No</c:v>
                </c:pt>
                <c:pt idx="1">
                  <c:v>Yes</c:v>
                </c:pt>
              </c:strCache>
            </c:strRef>
          </c:cat>
          <c:val>
            <c:numRef>
              <c:f>WASH!$G$6:$G$8</c:f>
              <c:numCache>
                <c:formatCode>0%</c:formatCode>
                <c:ptCount val="2"/>
                <c:pt idx="0">
                  <c:v>0.14862914862914864</c:v>
                </c:pt>
                <c:pt idx="1">
                  <c:v>0.85137085137085133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EC2C-4614-A446-5EBADB10AA3B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226403584"/>
        <c:axId val="226404544"/>
      </c:barChart>
      <c:catAx>
        <c:axId val="22640358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26404544"/>
        <c:crosses val="autoZero"/>
        <c:auto val="1"/>
        <c:lblAlgn val="ctr"/>
        <c:lblOffset val="100"/>
        <c:noMultiLvlLbl val="0"/>
      </c:catAx>
      <c:valAx>
        <c:axId val="226404544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226403584"/>
        <c:crosses val="autoZero"/>
        <c:crossBetween val="between"/>
      </c:valAx>
      <c:spPr>
        <a:noFill/>
        <a:ln w="25400"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[ISCG_ISNA_HH_2024_Analysis_v2.xlsx]WASH!PivotTable34</c:name>
    <c:fmtId val="8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srgbClr val="000000">
                    <a:lumMod val="65000"/>
                    <a:lumOff val="35000"/>
                  </a:srgbClr>
                </a:solidFill>
              </a:rPr>
              <a:t>% of female family member feel safe using the communal latrine at night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WASH!$W$5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WASH!$V$6:$V$9</c:f>
              <c:strCache>
                <c:ptCount val="3"/>
                <c:pt idx="0">
                  <c:v>Yes</c:v>
                </c:pt>
                <c:pt idx="1">
                  <c:v>No</c:v>
                </c:pt>
                <c:pt idx="2">
                  <c:v>Don't know</c:v>
                </c:pt>
              </c:strCache>
            </c:strRef>
          </c:cat>
          <c:val>
            <c:numRef>
              <c:f>WASH!$W$6:$W$9</c:f>
              <c:numCache>
                <c:formatCode>0%</c:formatCode>
                <c:ptCount val="3"/>
                <c:pt idx="0">
                  <c:v>0.67881944444444442</c:v>
                </c:pt>
                <c:pt idx="1">
                  <c:v>0.31770833333333331</c:v>
                </c:pt>
                <c:pt idx="2">
                  <c:v>3.472222222222222E-3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4676-4FD3-8E9E-813FDD635FBA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602976143"/>
        <c:axId val="602991023"/>
      </c:barChart>
      <c:catAx>
        <c:axId val="602976143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602991023"/>
        <c:crosses val="autoZero"/>
        <c:auto val="1"/>
        <c:lblAlgn val="ctr"/>
        <c:lblOffset val="100"/>
        <c:noMultiLvlLbl val="0"/>
      </c:catAx>
      <c:valAx>
        <c:axId val="602991023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602976143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[ISCG_ISNA_HH_2024_Analysis_v2.xlsx]WASH!PivotTable41</c:name>
    <c:fmtId val="9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% of people with disabilities feel that they have sufficient access to the latrine? 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WASH!$BD$5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WASH!$BC$6:$BC$9</c:f>
              <c:strCache>
                <c:ptCount val="3"/>
                <c:pt idx="0">
                  <c:v>Yes</c:v>
                </c:pt>
                <c:pt idx="1">
                  <c:v>No</c:v>
                </c:pt>
                <c:pt idx="2">
                  <c:v>Don't know</c:v>
                </c:pt>
              </c:strCache>
            </c:strRef>
          </c:cat>
          <c:val>
            <c:numRef>
              <c:f>WASH!$BD$6:$BD$9</c:f>
              <c:numCache>
                <c:formatCode>0%</c:formatCode>
                <c:ptCount val="3"/>
                <c:pt idx="0">
                  <c:v>0.5</c:v>
                </c:pt>
                <c:pt idx="1">
                  <c:v>0.48734177215189872</c:v>
                </c:pt>
                <c:pt idx="2">
                  <c:v>1.2658227848101266E-2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770B-466A-883B-A861629F1B42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320921312"/>
        <c:axId val="320925632"/>
      </c:barChart>
      <c:catAx>
        <c:axId val="32092131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320925632"/>
        <c:crosses val="autoZero"/>
        <c:auto val="1"/>
        <c:lblAlgn val="ctr"/>
        <c:lblOffset val="100"/>
        <c:noMultiLvlLbl val="0"/>
      </c:catAx>
      <c:valAx>
        <c:axId val="320925632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320921312"/>
        <c:crosses val="autoZero"/>
        <c:crossBetween val="between"/>
      </c:valAx>
      <c:spPr>
        <a:noFill/>
        <a:ln w="25400"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[ISCG_ISNA_HH_2024_Analysis_v2.xlsx]WASH!PivotTable38</c:name>
    <c:fmtId val="10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216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/>
              <a:t>% of households having their own private tube-well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216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WASH!$AV$5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WASH!$AU$6:$AU$9</c:f>
              <c:strCache>
                <c:ptCount val="3"/>
                <c:pt idx="0">
                  <c:v>Yes</c:v>
                </c:pt>
                <c:pt idx="1">
                  <c:v>No</c:v>
                </c:pt>
                <c:pt idx="2">
                  <c:v>Don't know</c:v>
                </c:pt>
              </c:strCache>
            </c:strRef>
          </c:cat>
          <c:val>
            <c:numRef>
              <c:f>WASH!$AV$6:$AV$9</c:f>
              <c:numCache>
                <c:formatCode>0%</c:formatCode>
                <c:ptCount val="3"/>
                <c:pt idx="0">
                  <c:v>6.3492063492063489E-2</c:v>
                </c:pt>
                <c:pt idx="1">
                  <c:v>0.93621933621933617</c:v>
                </c:pt>
                <c:pt idx="2">
                  <c:v>2.886002886002886E-4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AAD-401E-8A76-6BEE3C64377A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602993903"/>
        <c:axId val="603001103"/>
      </c:barChart>
      <c:catAx>
        <c:axId val="602993903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603001103"/>
        <c:crosses val="autoZero"/>
        <c:auto val="1"/>
        <c:lblAlgn val="ctr"/>
        <c:lblOffset val="100"/>
        <c:noMultiLvlLbl val="0"/>
      </c:catAx>
      <c:valAx>
        <c:axId val="603001103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602993903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 sz="1800"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[ISCG_ISNA_HH_2024_Analysis_v2.xlsx]WASH!PivotTable39</c:name>
    <c:fmtId val="9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% of households having their own private piped-water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WASH!$AZ$5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WASH!$AY$6:$AY$8</c:f>
              <c:strCache>
                <c:ptCount val="2"/>
                <c:pt idx="0">
                  <c:v>No</c:v>
                </c:pt>
                <c:pt idx="1">
                  <c:v>Yes</c:v>
                </c:pt>
              </c:strCache>
            </c:strRef>
          </c:cat>
          <c:val>
            <c:numRef>
              <c:f>WASH!$AZ$6:$AZ$8</c:f>
              <c:numCache>
                <c:formatCode>0%</c:formatCode>
                <c:ptCount val="2"/>
                <c:pt idx="0">
                  <c:v>0.93246753246753245</c:v>
                </c:pt>
                <c:pt idx="1">
                  <c:v>6.7532467532467527E-2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093-443C-B8F8-2073113A9173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473704431"/>
        <c:axId val="578647792"/>
      </c:barChart>
      <c:catAx>
        <c:axId val="473704431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78647792"/>
        <c:crosses val="autoZero"/>
        <c:auto val="1"/>
        <c:lblAlgn val="ctr"/>
        <c:lblOffset val="100"/>
        <c:noMultiLvlLbl val="0"/>
      </c:catAx>
      <c:valAx>
        <c:axId val="578647792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473704431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[ISCG_ISNA_HH_2024_Results_for Sectors (3).xlsx]WASH!PivotTable36</c:name>
    <c:fmtId val="10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dirty="0"/>
              <a:t>% of households having their own bathing place 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WASH!$AJ$5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dLbl>
              <c:idx val="0"/>
              <c:tx>
                <c:rich>
                  <a:bodyPr/>
                  <a:lstStyle/>
                  <a:p>
                    <a:r>
                      <a:rPr lang="en-US"/>
                      <a:t>0%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separator>,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1-780B-44CF-85A1-E326A0E88BF4}"/>
                </c:ext>
              </c:extLst>
            </c:dLbl>
            <c:dLbl>
              <c:idx val="1"/>
              <c:tx>
                <c:rich>
                  <a:bodyPr/>
                  <a:lstStyle/>
                  <a:p>
                    <a:r>
                      <a:rPr lang="en-US"/>
                      <a:t>10%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separator>,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0-780B-44CF-85A1-E326A0E88BF4}"/>
                </c:ext>
              </c:extLst>
            </c:dLbl>
            <c:dLbl>
              <c:idx val="2"/>
              <c:tx>
                <c:rich>
                  <a:bodyPr/>
                  <a:lstStyle/>
                  <a:p>
                    <a:r>
                      <a:rPr lang="en-US"/>
                      <a:t>90%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separator>,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2-780B-44CF-85A1-E326A0E88BF4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eparator>, </c:separator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WASH!$AI$6:$AI$9</c:f>
              <c:strCache>
                <c:ptCount val="3"/>
                <c:pt idx="0">
                  <c:v>Don't know</c:v>
                </c:pt>
                <c:pt idx="1">
                  <c:v>No</c:v>
                </c:pt>
                <c:pt idx="2">
                  <c:v>Yes</c:v>
                </c:pt>
              </c:strCache>
            </c:strRef>
          </c:cat>
          <c:val>
            <c:numRef>
              <c:f>WASH!$AJ$6:$AJ$9</c:f>
              <c:numCache>
                <c:formatCode>0.00%</c:formatCode>
                <c:ptCount val="3"/>
                <c:pt idx="0">
                  <c:v>4.8030739673390969E-4</c:v>
                </c:pt>
                <c:pt idx="1">
                  <c:v>0.10470701248799232</c:v>
                </c:pt>
                <c:pt idx="2">
                  <c:v>0.89481268011527382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34B5-4208-98E7-84897D008D94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807185359"/>
        <c:axId val="807185839"/>
      </c:barChart>
      <c:catAx>
        <c:axId val="807185359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5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807185839"/>
        <c:crosses val="autoZero"/>
        <c:auto val="1"/>
        <c:lblAlgn val="ctr"/>
        <c:lblOffset val="100"/>
        <c:noMultiLvlLbl val="0"/>
      </c:catAx>
      <c:valAx>
        <c:axId val="807185839"/>
        <c:scaling>
          <c:orientation val="minMax"/>
        </c:scaling>
        <c:delete val="1"/>
        <c:axPos val="l"/>
        <c:numFmt formatCode="0.00%" sourceLinked="1"/>
        <c:majorTickMark val="none"/>
        <c:minorTickMark val="none"/>
        <c:tickLblPos val="nextTo"/>
        <c:crossAx val="807185359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% of different uses of private bathing place.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bar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dLbl>
              <c:idx val="1"/>
              <c:tx>
                <c:rich>
                  <a:bodyPr/>
                  <a:lstStyle/>
                  <a:p>
                    <a:r>
                      <a:rPr lang="en-US"/>
                      <a:t>3%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5-2E84-4333-AAA7-98D846300BCB}"/>
                </c:ext>
              </c:extLst>
            </c:dLbl>
            <c:dLbl>
              <c:idx val="2"/>
              <c:tx>
                <c:rich>
                  <a:bodyPr/>
                  <a:lstStyle/>
                  <a:p>
                    <a:r>
                      <a:rPr lang="en-US"/>
                      <a:t>62%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4-2E84-4333-AAA7-98D846300BCB}"/>
                </c:ext>
              </c:extLst>
            </c:dLbl>
            <c:dLbl>
              <c:idx val="3"/>
              <c:tx>
                <c:rich>
                  <a:bodyPr/>
                  <a:lstStyle/>
                  <a:p>
                    <a:r>
                      <a:rPr lang="en-US"/>
                      <a:t>70%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3-2E84-4333-AAA7-98D846300BCB}"/>
                </c:ext>
              </c:extLst>
            </c:dLbl>
            <c:dLbl>
              <c:idx val="4"/>
              <c:tx>
                <c:rich>
                  <a:bodyPr/>
                  <a:lstStyle/>
                  <a:p>
                    <a:r>
                      <a:rPr lang="en-US"/>
                      <a:t>73%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2-2E84-4333-AAA7-98D846300BCB}"/>
                </c:ext>
              </c:extLst>
            </c:dLbl>
            <c:dLbl>
              <c:idx val="5"/>
              <c:tx>
                <c:rich>
                  <a:bodyPr/>
                  <a:lstStyle/>
                  <a:p>
                    <a:r>
                      <a:rPr lang="en-US"/>
                      <a:t>77%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1-2E84-4333-AAA7-98D846300BCB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WASH!$AP$6:$AP$12</c:f>
              <c:strCache>
                <c:ptCount val="7"/>
                <c:pt idx="0">
                  <c:v>Others</c:v>
                </c:pt>
                <c:pt idx="1">
                  <c:v>Defecating</c:v>
                </c:pt>
                <c:pt idx="2">
                  <c:v>Urinate</c:v>
                </c:pt>
                <c:pt idx="3">
                  <c:v>Hand-washing</c:v>
                </c:pt>
                <c:pt idx="4">
                  <c:v>Washing dishes</c:v>
                </c:pt>
                <c:pt idx="5">
                  <c:v>Laundry</c:v>
                </c:pt>
                <c:pt idx="6">
                  <c:v>Bathing</c:v>
                </c:pt>
              </c:strCache>
            </c:strRef>
          </c:cat>
          <c:val>
            <c:numRef>
              <c:f>WASH!$AS$6:$AS$12</c:f>
              <c:numCache>
                <c:formatCode>0%</c:formatCode>
                <c:ptCount val="7"/>
                <c:pt idx="0">
                  <c:v>9.1250670960815895E-3</c:v>
                </c:pt>
                <c:pt idx="1">
                  <c:v>2.3617820719269995E-2</c:v>
                </c:pt>
                <c:pt idx="2">
                  <c:v>0.60708534621578103</c:v>
                </c:pt>
                <c:pt idx="3">
                  <c:v>0.71873322597960276</c:v>
                </c:pt>
                <c:pt idx="4">
                  <c:v>0.7208803005904455</c:v>
                </c:pt>
                <c:pt idx="5">
                  <c:v>0.75630703166935054</c:v>
                </c:pt>
                <c:pt idx="6">
                  <c:v>0.9967793880837359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2E84-4333-AAA7-98D846300BCB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82"/>
        <c:axId val="81319519"/>
        <c:axId val="81315679"/>
      </c:barChart>
      <c:catAx>
        <c:axId val="81319519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81315679"/>
        <c:crosses val="autoZero"/>
        <c:auto val="1"/>
        <c:lblAlgn val="ctr"/>
        <c:lblOffset val="100"/>
        <c:noMultiLvlLbl val="0"/>
      </c:catAx>
      <c:valAx>
        <c:axId val="81315679"/>
        <c:scaling>
          <c:orientation val="minMax"/>
        </c:scaling>
        <c:delete val="1"/>
        <c:axPos val="b"/>
        <c:numFmt formatCode="0%" sourceLinked="1"/>
        <c:majorTickMark val="none"/>
        <c:minorTickMark val="none"/>
        <c:tickLblPos val="nextTo"/>
        <c:crossAx val="81319519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9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[ISCG_ISNA_HH_2024_Analysis_v2.xlsx]WASH!PivotTable42</c:name>
    <c:fmtId val="12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/>
              <a:t>HHs who frequently</a:t>
            </a:r>
            <a:r>
              <a:rPr lang="en-US" sz="1800" b="1" baseline="0"/>
              <a:t> find visible waste in their surroundings (vicinity)</a:t>
            </a:r>
            <a:endParaRPr lang="en-US" sz="1800" b="1"/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WASH!$BH$5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WASH!$BG$6:$BG$10</c:f>
              <c:strCache>
                <c:ptCount val="4"/>
                <c:pt idx="0">
                  <c:v>Sometimes</c:v>
                </c:pt>
                <c:pt idx="1">
                  <c:v>Never</c:v>
                </c:pt>
                <c:pt idx="2">
                  <c:v>Often</c:v>
                </c:pt>
                <c:pt idx="3">
                  <c:v>Always</c:v>
                </c:pt>
              </c:strCache>
            </c:strRef>
          </c:cat>
          <c:val>
            <c:numRef>
              <c:f>WASH!$BH$6:$BH$10</c:f>
              <c:numCache>
                <c:formatCode>0%</c:formatCode>
                <c:ptCount val="4"/>
                <c:pt idx="0">
                  <c:v>0.48282828282828283</c:v>
                </c:pt>
                <c:pt idx="1">
                  <c:v>0.43780663780663781</c:v>
                </c:pt>
                <c:pt idx="2">
                  <c:v>6.1471861471861469E-2</c:v>
                </c:pt>
                <c:pt idx="3">
                  <c:v>1.7893217893217895E-2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CCD-4C42-9172-DD011506F415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324863743"/>
        <c:axId val="324851263"/>
      </c:barChart>
      <c:catAx>
        <c:axId val="324863743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5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324851263"/>
        <c:crosses val="autoZero"/>
        <c:auto val="1"/>
        <c:lblAlgn val="ctr"/>
        <c:lblOffset val="100"/>
        <c:noMultiLvlLbl val="0"/>
      </c:catAx>
      <c:valAx>
        <c:axId val="324851263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324863743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10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[ISCG_ISNA_HH_2024_Analysis_v2.xlsx]WASH!PivotTable43</c:name>
    <c:fmtId val="9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% of household segregating waste at household level (observation)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WASH!$BL$5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dLbl>
              <c:idx val="0"/>
              <c:tx>
                <c:rich>
                  <a:bodyPr/>
                  <a:lstStyle/>
                  <a:p>
                    <a:r>
                      <a:rPr lang="en-US"/>
                      <a:t>84%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0-C544-457E-8E9C-C7A146B33866}"/>
                </c:ext>
              </c:extLst>
            </c:dLbl>
            <c:dLbl>
              <c:idx val="1"/>
              <c:tx>
                <c:rich>
                  <a:bodyPr/>
                  <a:lstStyle/>
                  <a:p>
                    <a:r>
                      <a:rPr lang="en-US"/>
                      <a:t>11%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1-C544-457E-8E9C-C7A146B33866}"/>
                </c:ext>
              </c:extLst>
            </c:dLbl>
            <c:dLbl>
              <c:idx val="2"/>
              <c:tx>
                <c:rich>
                  <a:bodyPr/>
                  <a:lstStyle/>
                  <a:p>
                    <a:r>
                      <a:rPr lang="en-US"/>
                      <a:t>5%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2-C544-457E-8E9C-C7A146B33866}"/>
                </c:ext>
              </c:extLst>
            </c:dLbl>
            <c:dLbl>
              <c:idx val="3"/>
              <c:tx>
                <c:rich>
                  <a:bodyPr/>
                  <a:lstStyle/>
                  <a:p>
                    <a:r>
                      <a:rPr lang="en-US"/>
                      <a:t>0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3-C544-457E-8E9C-C7A146B3386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WASH!$BK$6:$BK$10</c:f>
              <c:strCache>
                <c:ptCount val="4"/>
                <c:pt idx="0">
                  <c:v>Yes, I have seen the 2 bins and waste is segregated</c:v>
                </c:pt>
                <c:pt idx="1">
                  <c:v>No, there is no 2 bins</c:v>
                </c:pt>
                <c:pt idx="2">
                  <c:v>Yes, I have seen the 2 bins but waste is not segregated</c:v>
                </c:pt>
                <c:pt idx="3">
                  <c:v>No, household decline to show the bins</c:v>
                </c:pt>
              </c:strCache>
            </c:strRef>
          </c:cat>
          <c:val>
            <c:numRef>
              <c:f>WASH!$BL$6:$BL$10</c:f>
              <c:numCache>
                <c:formatCode>0.00%</c:formatCode>
                <c:ptCount val="4"/>
                <c:pt idx="0">
                  <c:v>0.83867243867243868</c:v>
                </c:pt>
                <c:pt idx="1">
                  <c:v>0.11024531024531024</c:v>
                </c:pt>
                <c:pt idx="2">
                  <c:v>5.0505050505050504E-2</c:v>
                </c:pt>
                <c:pt idx="3">
                  <c:v>5.772005772005772E-4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2330-4B79-822E-B6D5BC024631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1347677919"/>
        <c:axId val="1347685599"/>
      </c:barChart>
      <c:catAx>
        <c:axId val="1347677919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347685599"/>
        <c:crosses val="autoZero"/>
        <c:auto val="1"/>
        <c:lblAlgn val="ctr"/>
        <c:lblOffset val="100"/>
        <c:noMultiLvlLbl val="0"/>
      </c:catAx>
      <c:valAx>
        <c:axId val="1347685599"/>
        <c:scaling>
          <c:orientation val="minMax"/>
        </c:scaling>
        <c:delete val="1"/>
        <c:axPos val="l"/>
        <c:numFmt formatCode="0.00%" sourceLinked="1"/>
        <c:majorTickMark val="none"/>
        <c:minorTickMark val="none"/>
        <c:tickLblPos val="nextTo"/>
        <c:crossAx val="1347677919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1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[ISCG_ISNA_HH_2024_Analysis_v2.xlsx]WASH!PivotTable44</c:name>
    <c:fmtId val="11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Frequency of waste collection from the household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WASH!$BP$5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dLbl>
              <c:idx val="0"/>
              <c:tx>
                <c:rich>
                  <a:bodyPr/>
                  <a:lstStyle/>
                  <a:p>
                    <a:r>
                      <a:rPr lang="en-US"/>
                      <a:t>87%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0-0908-442D-8A3D-33F8A24C8E24}"/>
                </c:ext>
              </c:extLst>
            </c:dLbl>
            <c:dLbl>
              <c:idx val="1"/>
              <c:tx>
                <c:rich>
                  <a:bodyPr/>
                  <a:lstStyle/>
                  <a:p>
                    <a:r>
                      <a:rPr lang="en-US"/>
                      <a:t>3%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1-0908-442D-8A3D-33F8A24C8E24}"/>
                </c:ext>
              </c:extLst>
            </c:dLbl>
            <c:dLbl>
              <c:idx val="2"/>
              <c:tx>
                <c:rich>
                  <a:bodyPr/>
                  <a:lstStyle/>
                  <a:p>
                    <a:r>
                      <a:rPr lang="en-US"/>
                      <a:t>2%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2-0908-442D-8A3D-33F8A24C8E24}"/>
                </c:ext>
              </c:extLst>
            </c:dLbl>
            <c:dLbl>
              <c:idx val="3"/>
              <c:tx>
                <c:rich>
                  <a:bodyPr/>
                  <a:lstStyle/>
                  <a:p>
                    <a:r>
                      <a:rPr lang="en-US"/>
                      <a:t>7%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3-0908-442D-8A3D-33F8A24C8E24}"/>
                </c:ext>
              </c:extLst>
            </c:dLbl>
            <c:dLbl>
              <c:idx val="4"/>
              <c:tx>
                <c:rich>
                  <a:bodyPr/>
                  <a:lstStyle/>
                  <a:p>
                    <a:r>
                      <a:rPr lang="en-US"/>
                      <a:t>1%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4-0908-442D-8A3D-33F8A24C8E24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WASH!$BO$6:$BO$11</c:f>
              <c:strCache>
                <c:ptCount val="5"/>
                <c:pt idx="0">
                  <c:v>Everyday</c:v>
                </c:pt>
                <c:pt idx="1">
                  <c:v>No one is collecting</c:v>
                </c:pt>
                <c:pt idx="2">
                  <c:v>Once in a week</c:v>
                </c:pt>
                <c:pt idx="3">
                  <c:v>Once in two days</c:v>
                </c:pt>
                <c:pt idx="4">
                  <c:v>Twice a week</c:v>
                </c:pt>
              </c:strCache>
            </c:strRef>
          </c:cat>
          <c:val>
            <c:numRef>
              <c:f>WASH!$BP$6:$BP$11</c:f>
              <c:numCache>
                <c:formatCode>0.00%</c:formatCode>
                <c:ptCount val="5"/>
                <c:pt idx="0">
                  <c:v>0.87186147186147189</c:v>
                </c:pt>
                <c:pt idx="1">
                  <c:v>3.3766233766233764E-2</c:v>
                </c:pt>
                <c:pt idx="2">
                  <c:v>1.5873015873015872E-2</c:v>
                </c:pt>
                <c:pt idx="3">
                  <c:v>6.6378066378066383E-2</c:v>
                </c:pt>
                <c:pt idx="4">
                  <c:v>1.2121212121212121E-2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2713-4FAA-A040-F7EC32AD7B7D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473698399"/>
        <c:axId val="473700799"/>
      </c:barChart>
      <c:catAx>
        <c:axId val="473698399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5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473700799"/>
        <c:crosses val="autoZero"/>
        <c:auto val="1"/>
        <c:lblAlgn val="ctr"/>
        <c:lblOffset val="100"/>
        <c:noMultiLvlLbl val="0"/>
      </c:catAx>
      <c:valAx>
        <c:axId val="473700799"/>
        <c:scaling>
          <c:orientation val="minMax"/>
        </c:scaling>
        <c:delete val="1"/>
        <c:axPos val="l"/>
        <c:numFmt formatCode="0.00%" sourceLinked="1"/>
        <c:majorTickMark val="none"/>
        <c:minorTickMark val="none"/>
        <c:tickLblPos val="nextTo"/>
        <c:crossAx val="473698399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1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/>
              <a:t>HHs</a:t>
            </a:r>
            <a:r>
              <a:rPr lang="en-US" sz="1800" b="1" baseline="0"/>
              <a:t> other means to throw garbage when no one is collecting (by response)</a:t>
            </a:r>
            <a:endParaRPr lang="en-US" sz="1800" b="1"/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WASH!$BS$15:$BS$20</c:f>
              <c:strCache>
                <c:ptCount val="6"/>
                <c:pt idx="0">
                  <c:v>Through open space</c:v>
                </c:pt>
                <c:pt idx="1">
                  <c:v>Through into the drain</c:v>
                </c:pt>
                <c:pt idx="2">
                  <c:v>Others</c:v>
                </c:pt>
                <c:pt idx="3">
                  <c:v>Communal pit/bin</c:v>
                </c:pt>
                <c:pt idx="4">
                  <c:v>Burry it</c:v>
                </c:pt>
                <c:pt idx="5">
                  <c:v>Burned</c:v>
                </c:pt>
              </c:strCache>
            </c:strRef>
          </c:cat>
          <c:val>
            <c:numRef>
              <c:f>WASH!$BU$15:$BU$20</c:f>
              <c:numCache>
                <c:formatCode>0%</c:formatCode>
                <c:ptCount val="6"/>
                <c:pt idx="0">
                  <c:v>0.39416058394160586</c:v>
                </c:pt>
                <c:pt idx="1">
                  <c:v>0.35036496350364965</c:v>
                </c:pt>
                <c:pt idx="2">
                  <c:v>1.4598540145985401E-2</c:v>
                </c:pt>
                <c:pt idx="3">
                  <c:v>0.21167883211678831</c:v>
                </c:pt>
                <c:pt idx="4">
                  <c:v>7.2992700729927005E-3</c:v>
                </c:pt>
                <c:pt idx="5">
                  <c:v>2.1897810218978103E-2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ED0B-4584-9E87-9E2D34CAE701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1871221424"/>
        <c:axId val="1871221904"/>
      </c:barChart>
      <c:catAx>
        <c:axId val="187122142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/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5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871221904"/>
        <c:crosses val="autoZero"/>
        <c:auto val="1"/>
        <c:lblAlgn val="ctr"/>
        <c:lblOffset val="100"/>
        <c:noMultiLvlLbl val="0"/>
      </c:catAx>
      <c:valAx>
        <c:axId val="1871221904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1871221424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[ISCG_ISNA_HH_2024_Results_for Sectors (3).xlsx]WASH!PivotTable46</c:name>
    <c:fmtId val="8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dirty="0"/>
              <a:t>% of household sell valuable waste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WASH!$BZ$5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dLbl>
              <c:idx val="0"/>
              <c:tx>
                <c:rich>
                  <a:bodyPr/>
                  <a:lstStyle/>
                  <a:p>
                    <a:r>
                      <a:rPr lang="en-US"/>
                      <a:t>6%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0-5229-476D-9BA0-3FCF6A9313A5}"/>
                </c:ext>
              </c:extLst>
            </c:dLbl>
            <c:dLbl>
              <c:idx val="1"/>
              <c:tx>
                <c:rich>
                  <a:bodyPr/>
                  <a:lstStyle/>
                  <a:p>
                    <a:r>
                      <a:rPr lang="en-US"/>
                      <a:t>92%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1-5229-476D-9BA0-3FCF6A9313A5}"/>
                </c:ext>
              </c:extLst>
            </c:dLbl>
            <c:dLbl>
              <c:idx val="2"/>
              <c:tx>
                <c:rich>
                  <a:bodyPr/>
                  <a:lstStyle/>
                  <a:p>
                    <a:r>
                      <a:rPr lang="en-US"/>
                      <a:t>1%</a:t>
                    </a:r>
                    <a:endParaRPr lang="en-US" dirty="0"/>
                  </a:p>
                </c:rich>
              </c:tx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2-5229-476D-9BA0-3FCF6A9313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WASH!$BY$6:$BY$9</c:f>
              <c:strCache>
                <c:ptCount val="3"/>
                <c:pt idx="0">
                  <c:v>Yes</c:v>
                </c:pt>
                <c:pt idx="1">
                  <c:v>No</c:v>
                </c:pt>
                <c:pt idx="2">
                  <c:v>Don't know</c:v>
                </c:pt>
              </c:strCache>
            </c:strRef>
          </c:cat>
          <c:val>
            <c:numRef>
              <c:f>WASH!$BZ$6:$BZ$9</c:f>
              <c:numCache>
                <c:formatCode>0.00%</c:formatCode>
                <c:ptCount val="3"/>
                <c:pt idx="0">
                  <c:v>5.9558117195004805E-2</c:v>
                </c:pt>
                <c:pt idx="1">
                  <c:v>0.92987512007684914</c:v>
                </c:pt>
                <c:pt idx="2">
                  <c:v>1.0566762728146013E-2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6692-4CBC-9598-BFD4187E830F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578659792"/>
        <c:axId val="578642992"/>
      </c:barChart>
      <c:catAx>
        <c:axId val="5786597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78642992"/>
        <c:crosses val="autoZero"/>
        <c:auto val="1"/>
        <c:lblAlgn val="ctr"/>
        <c:lblOffset val="100"/>
        <c:noMultiLvlLbl val="0"/>
      </c:catAx>
      <c:valAx>
        <c:axId val="578642992"/>
        <c:scaling>
          <c:orientation val="minMax"/>
        </c:scaling>
        <c:delete val="1"/>
        <c:axPos val="l"/>
        <c:numFmt formatCode="0.00%" sourceLinked="1"/>
        <c:majorTickMark val="none"/>
        <c:minorTickMark val="none"/>
        <c:tickLblPos val="nextTo"/>
        <c:crossAx val="57865979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1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 b="0" i="0" u="none" strike="noStrike" kern="1200" spc="0" baseline="0">
                <a:solidFill>
                  <a:sysClr val="windowText" lastClr="000000">
                    <a:lumMod val="65000"/>
                    <a:lumOff val="35000"/>
                  </a:sys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HH satisfaction with the quality of menstrual hygiene kits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>
                <a:solidFill>
                  <a:sysClr val="windowText" lastClr="000000">
                    <a:lumMod val="65000"/>
                    <a:lumOff val="35000"/>
                  </a:sysClr>
                </a:solidFill>
              </a:defRPr>
            </a:pPr>
            <a:endParaRPr lang="en-US" sz="1800"/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 marL="0" marR="0" lvl="0" indent="0" algn="ctr" defTabSz="914400" rtl="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 sz="1800" b="0" i="0" u="none" strike="noStrike" kern="1200" spc="0" baseline="0">
              <a:solidFill>
                <a:sysClr val="windowText" lastClr="000000">
                  <a:lumMod val="65000"/>
                  <a:lumOff val="35000"/>
                </a:sys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WASH!$CG$40:$CG$43</c:f>
              <c:strCache>
                <c:ptCount val="4"/>
                <c:pt idx="0">
                  <c:v>Very satisfied</c:v>
                </c:pt>
                <c:pt idx="1">
                  <c:v>Satisfied</c:v>
                </c:pt>
                <c:pt idx="2">
                  <c:v>Unsatisfied</c:v>
                </c:pt>
                <c:pt idx="3">
                  <c:v>Very unsatisfied</c:v>
                </c:pt>
              </c:strCache>
            </c:strRef>
          </c:cat>
          <c:val>
            <c:numRef>
              <c:f>WASH!$CH$40:$CH$43</c:f>
              <c:numCache>
                <c:formatCode>0%</c:formatCode>
                <c:ptCount val="4"/>
                <c:pt idx="0">
                  <c:v>0.34352347935707533</c:v>
                </c:pt>
                <c:pt idx="1">
                  <c:v>0.62433028679483138</c:v>
                </c:pt>
                <c:pt idx="2">
                  <c:v>2.7734005672864798E-2</c:v>
                </c:pt>
                <c:pt idx="3">
                  <c:v>4.4122281752284904E-3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D347-4F5E-A696-A1095BF92EF7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1670398064"/>
        <c:axId val="1670399024"/>
      </c:barChart>
      <c:catAx>
        <c:axId val="167039806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670399024"/>
        <c:crosses val="autoZero"/>
        <c:auto val="1"/>
        <c:lblAlgn val="ctr"/>
        <c:lblOffset val="100"/>
        <c:noMultiLvlLbl val="0"/>
      </c:catAx>
      <c:valAx>
        <c:axId val="1670399024"/>
        <c:scaling>
          <c:orientation val="minMax"/>
        </c:scaling>
        <c:delete val="1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crossAx val="1670398064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[ISCG_ISNA_HH_2024_Analysis_v2.xlsx]WASH!PivotTable47</c:name>
    <c:fmtId val="13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dirty="0"/>
              <a:t>The last time women in HH receive</a:t>
            </a:r>
            <a:r>
              <a:rPr lang="en-US" sz="1800" b="1" baseline="0" dirty="0"/>
              <a:t> their menstrual kit</a:t>
            </a:r>
            <a:endParaRPr lang="en-US" sz="1800" b="1" dirty="0"/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WASH!$CD$5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WASH!$CC$6:$CC$12</c:f>
              <c:strCache>
                <c:ptCount val="6"/>
                <c:pt idx="0">
                  <c:v>Less than 6 months ago</c:v>
                </c:pt>
                <c:pt idx="1">
                  <c:v>6 to 9 months ago</c:v>
                </c:pt>
                <c:pt idx="2">
                  <c:v>I did not receive</c:v>
                </c:pt>
                <c:pt idx="3">
                  <c:v>9 to 12 months</c:v>
                </c:pt>
                <c:pt idx="4">
                  <c:v>more than 12 months</c:v>
                </c:pt>
                <c:pt idx="5">
                  <c:v>Female HH member not available</c:v>
                </c:pt>
              </c:strCache>
            </c:strRef>
          </c:cat>
          <c:val>
            <c:numRef>
              <c:f>WASH!$CD$6:$CD$12</c:f>
              <c:numCache>
                <c:formatCode>0%</c:formatCode>
                <c:ptCount val="6"/>
                <c:pt idx="0">
                  <c:v>0.82523392695442199</c:v>
                </c:pt>
                <c:pt idx="1">
                  <c:v>0.10413522487171747</c:v>
                </c:pt>
                <c:pt idx="2">
                  <c:v>3.3806217929369151E-2</c:v>
                </c:pt>
                <c:pt idx="3">
                  <c:v>1.3884696649562329E-2</c:v>
                </c:pt>
                <c:pt idx="4">
                  <c:v>1.1771808028976758E-2</c:v>
                </c:pt>
                <c:pt idx="5">
                  <c:v>1.1168125565952309E-2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2B03-4C08-A81C-7F3C7F9C8758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324853663"/>
        <c:axId val="324855103"/>
      </c:barChart>
      <c:catAx>
        <c:axId val="324853663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324855103"/>
        <c:crosses val="autoZero"/>
        <c:auto val="1"/>
        <c:lblAlgn val="ctr"/>
        <c:lblOffset val="100"/>
        <c:noMultiLvlLbl val="0"/>
      </c:catAx>
      <c:valAx>
        <c:axId val="324855103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324853663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1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i="0" u="none" strike="noStrike" kern="1200" spc="0" baseline="0" dirty="0">
                <a:solidFill>
                  <a:prstClr val="black">
                    <a:lumMod val="65000"/>
                    <a:lumOff val="35000"/>
                  </a:prstClr>
                </a:solidFill>
              </a:rPr>
              <a:t>% of households reporting having soap during assessment (observation).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WASH!$CX$13</c:f>
              <c:strCache>
                <c:ptCount val="1"/>
                <c:pt idx="0">
                  <c:v>Count of A.10.22 Does the household have soap (ask to see the soap)?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WASH!$CW$14:$CW$16</c:f>
              <c:strCache>
                <c:ptCount val="3"/>
                <c:pt idx="0">
                  <c:v>Yes, enumerator has seen soap</c:v>
                </c:pt>
                <c:pt idx="1">
                  <c:v>Household respondent saying yes, but enumerator did not see the soap</c:v>
                </c:pt>
                <c:pt idx="2">
                  <c:v>No, they do not have soap</c:v>
                </c:pt>
              </c:strCache>
            </c:strRef>
          </c:cat>
          <c:val>
            <c:numRef>
              <c:f>WASH!$CX$14:$CX$16</c:f>
              <c:numCache>
                <c:formatCode>0%</c:formatCode>
                <c:ptCount val="3"/>
                <c:pt idx="0">
                  <c:v>0.84790764790764794</c:v>
                </c:pt>
                <c:pt idx="1">
                  <c:v>9.9567099567099568E-2</c:v>
                </c:pt>
                <c:pt idx="2">
                  <c:v>5.2525252525252523E-2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5A0B-45F6-8090-C58F9FC2F88C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axId val="1037483584"/>
        <c:axId val="1037482144"/>
      </c:barChart>
      <c:catAx>
        <c:axId val="1037483584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037482144"/>
        <c:crosses val="autoZero"/>
        <c:auto val="1"/>
        <c:lblAlgn val="ctr"/>
        <c:lblOffset val="100"/>
        <c:noMultiLvlLbl val="0"/>
      </c:catAx>
      <c:valAx>
        <c:axId val="1037482144"/>
        <c:scaling>
          <c:orientation val="minMax"/>
        </c:scaling>
        <c:delete val="1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crossAx val="1037483584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dirty="0"/>
              <a:t>86% of people interviewed able to identify at least three means to protect themselves from diarrheal diseases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Analysis!$J$27:$J$29</c:f>
              <c:strCache>
                <c:ptCount val="3"/>
                <c:pt idx="0">
                  <c:v>Hand-washing</c:v>
                </c:pt>
                <c:pt idx="1">
                  <c:v>Cover food</c:v>
                </c:pt>
                <c:pt idx="2">
                  <c:v>Cook food well</c:v>
                </c:pt>
              </c:strCache>
            </c:strRef>
          </c:cat>
          <c:val>
            <c:numRef>
              <c:f>Analysis!$K$27:$K$29</c:f>
              <c:numCache>
                <c:formatCode>0%</c:formatCode>
                <c:ptCount val="3"/>
                <c:pt idx="0">
                  <c:v>0.87742998352553547</c:v>
                </c:pt>
                <c:pt idx="1">
                  <c:v>0.65172981878088965</c:v>
                </c:pt>
                <c:pt idx="2">
                  <c:v>0.35584843492586493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6FB9-4830-90A2-3BC3FA44672F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1966061488"/>
        <c:axId val="1966071088"/>
      </c:barChart>
      <c:catAx>
        <c:axId val="196606148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5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966071088"/>
        <c:crosses val="autoZero"/>
        <c:auto val="1"/>
        <c:lblAlgn val="ctr"/>
        <c:lblOffset val="100"/>
        <c:noMultiLvlLbl val="0"/>
      </c:catAx>
      <c:valAx>
        <c:axId val="1966071088"/>
        <c:scaling>
          <c:orientation val="minMax"/>
        </c:scaling>
        <c:delete val="1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crossAx val="1966061488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8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800" b="1" dirty="0"/>
              <a:t>87% of people interviewed able to identify at least three critical handwashing times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5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Analysis!$L$27:$L$29</c:f>
              <c:strCache>
                <c:ptCount val="3"/>
                <c:pt idx="0">
                  <c:v>After defecation/going to latrine</c:v>
                </c:pt>
                <c:pt idx="1">
                  <c:v>Before eating</c:v>
                </c:pt>
                <c:pt idx="2">
                  <c:v>Before cooking/meal preparation</c:v>
                </c:pt>
              </c:strCache>
            </c:strRef>
          </c:cat>
          <c:val>
            <c:numRef>
              <c:f>Analysis!$M$27:$M$29</c:f>
              <c:numCache>
                <c:formatCode>0%</c:formatCode>
                <c:ptCount val="3"/>
                <c:pt idx="0">
                  <c:v>1</c:v>
                </c:pt>
                <c:pt idx="1">
                  <c:v>0.98577571948395637</c:v>
                </c:pt>
                <c:pt idx="2">
                  <c:v>0.69533575917962287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3A1F-4494-B941-60AEFFF8F478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1966070608"/>
        <c:axId val="1966075408"/>
      </c:barChart>
      <c:catAx>
        <c:axId val="196607060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5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966075408"/>
        <c:crosses val="autoZero"/>
        <c:auto val="1"/>
        <c:lblAlgn val="ctr"/>
        <c:lblOffset val="100"/>
        <c:noMultiLvlLbl val="0"/>
      </c:catAx>
      <c:valAx>
        <c:axId val="1966075408"/>
        <c:scaling>
          <c:orientation val="minMax"/>
        </c:scaling>
        <c:delete val="1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crossAx val="1966070608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9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anose="020B0502020202020204" pitchFamily="34" charset="0"/>
                <a:ea typeface="+mn-ea"/>
                <a:cs typeface="+mn-cs"/>
              </a:defRPr>
            </a:pPr>
            <a:r>
              <a:rPr lang="en-US" sz="1600" b="1" dirty="0">
                <a:solidFill>
                  <a:schemeClr val="tx1"/>
                </a:solidFill>
              </a:rPr>
              <a:t>What are the top 5 health problems faced by your household? (Rank 1 to 5, 1 being the most critical)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Century Gothic" panose="020B0502020202020204" pitchFamily="34" charset="0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'[PHNA Analysis_Rohingya (2).xlsx]Sheet1'!$G$104</c:f>
              <c:strCache>
                <c:ptCount val="1"/>
                <c:pt idx="0">
                  <c:v>Score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3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Century Gothic" panose="020B0502020202020204" pitchFamily="34" charset="0"/>
                    <a:ea typeface="+mn-ea"/>
                    <a:cs typeface="+mn-cs"/>
                  </a:defRPr>
                </a:pPr>
                <a:endParaRPr lang="en-US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'[PHNA Analysis_Rohingya (2).xlsx]Sheet1'!$A$105:$A$109</c:f>
              <c:strCache>
                <c:ptCount val="5"/>
                <c:pt idx="0">
                  <c:v>Acute Respiratory Infections
(URTI/LRTI)</c:v>
                </c:pt>
                <c:pt idx="1">
                  <c:v>Diarrhoea (AWD/ Cholera/
Dysentery)</c:v>
                </c:pt>
                <c:pt idx="2">
                  <c:v>Skin diseases, including
scabies and fungal infections</c:v>
                </c:pt>
                <c:pt idx="3">
                  <c:v>Gastroenteritis problems/PUD</c:v>
                </c:pt>
                <c:pt idx="4">
                  <c:v>Hypertension (HTN)</c:v>
                </c:pt>
              </c:strCache>
            </c:strRef>
          </c:cat>
          <c:val>
            <c:numRef>
              <c:f>'[PHNA Analysis_Rohingya (2).xlsx]Sheet1'!$G$105:$G$109</c:f>
              <c:numCache>
                <c:formatCode>General</c:formatCode>
                <c:ptCount val="5"/>
                <c:pt idx="0">
                  <c:v>933</c:v>
                </c:pt>
                <c:pt idx="1">
                  <c:v>838</c:v>
                </c:pt>
                <c:pt idx="2">
                  <c:v>788</c:v>
                </c:pt>
                <c:pt idx="3">
                  <c:v>686</c:v>
                </c:pt>
                <c:pt idx="4">
                  <c:v>589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48ED-4031-8E28-5B4D7A1DA78E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00"/>
        <c:axId val="703767872"/>
        <c:axId val="1253980159"/>
      </c:barChart>
      <c:catAx>
        <c:axId val="703767872"/>
        <c:scaling>
          <c:orientation val="maxMin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3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anose="020B0502020202020204" pitchFamily="34" charset="0"/>
                <a:ea typeface="+mn-ea"/>
                <a:cs typeface="+mn-cs"/>
              </a:defRPr>
            </a:pPr>
            <a:endParaRPr lang="en-US"/>
          </a:p>
        </c:txPr>
        <c:crossAx val="1253980159"/>
        <c:crosses val="autoZero"/>
        <c:auto val="1"/>
        <c:lblAlgn val="ctr"/>
        <c:lblOffset val="100"/>
        <c:noMultiLvlLbl val="0"/>
      </c:catAx>
      <c:valAx>
        <c:axId val="1253980159"/>
        <c:scaling>
          <c:orientation val="minMax"/>
        </c:scaling>
        <c:delete val="0"/>
        <c:axPos val="t"/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3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Century Gothic" panose="020B0502020202020204" pitchFamily="34" charset="0"/>
                    <a:ea typeface="+mn-ea"/>
                    <a:cs typeface="+mn-cs"/>
                  </a:defRPr>
                </a:pPr>
                <a:r>
                  <a:rPr lang="en-US" sz="1300"/>
                  <a:t>Score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3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Century Gothic" panose="020B0502020202020204" pitchFamily="34" charset="0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3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anose="020B0502020202020204" pitchFamily="34" charset="0"/>
                <a:ea typeface="+mn-ea"/>
                <a:cs typeface="+mn-cs"/>
              </a:defRPr>
            </a:pPr>
            <a:endParaRPr lang="en-US"/>
          </a:p>
        </c:txPr>
        <c:crossAx val="70376787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noFill/>
    <a:ln>
      <a:solidFill>
        <a:sysClr val="windowText" lastClr="000000"/>
      </a:solidFill>
    </a:ln>
    <a:effectLst/>
  </c:spPr>
  <c:txPr>
    <a:bodyPr/>
    <a:lstStyle/>
    <a:p>
      <a:pPr>
        <a:defRPr>
          <a:latin typeface="Century Gothic" panose="020B0502020202020204" pitchFamily="34" charset="0"/>
        </a:defRPr>
      </a:pPr>
      <a:endParaRPr lang="en-US"/>
    </a:p>
  </c:txPr>
  <c:externalData r:id="rId4">
    <c:autoUpdate val="0"/>
  </c:externalData>
</c:chartSpace>
</file>

<file path=ppt/charts/chart20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title>
      <c:tx>
        <c:rich>
          <a:bodyPr rot="0" spcFirstLastPara="1" vertOverflow="ellipsis" vert="horz" wrap="square" anchor="ctr" anchorCtr="1"/>
          <a:lstStyle/>
          <a:p>
            <a:pPr>
              <a:defRPr sz="12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anose="020B0502020202020204" pitchFamily="34" charset="0"/>
                <a:ea typeface="+mn-ea"/>
                <a:cs typeface="+mn-cs"/>
              </a:defRPr>
            </a:pPr>
            <a:r>
              <a:rPr lang="en-US" sz="1600" b="1" dirty="0">
                <a:solidFill>
                  <a:schemeClr val="tx1"/>
                </a:solidFill>
              </a:rPr>
              <a:t>In the last three months, have you or anyone in your family experienced any of the following health conditions? (Multiple choice)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2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Century Gothic" panose="020B0502020202020204" pitchFamily="34" charset="0"/>
              <a:ea typeface="+mn-ea"/>
              <a:cs typeface="+mn-cs"/>
            </a:defRPr>
          </a:pPr>
          <a:endParaRPr lang="en-US"/>
        </a:p>
      </c:txPr>
    </c:title>
    <c:autoTitleDeleted val="0"/>
    <c:plotArea>
      <c:layout>
        <c:manualLayout>
          <c:layoutTarget val="inner"/>
          <c:xMode val="edge"/>
          <c:yMode val="edge"/>
          <c:x val="0.49098389171941753"/>
          <c:y val="0.19678018182875939"/>
          <c:w val="0.46270886727394372"/>
          <c:h val="0.77480271778951171"/>
        </c:manualLayout>
      </c:layout>
      <c:barChart>
        <c:barDir val="bar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3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Century Gothic" panose="020B0502020202020204" pitchFamily="34" charset="0"/>
                    <a:ea typeface="+mn-ea"/>
                    <a:cs typeface="+mn-cs"/>
                  </a:defRPr>
                </a:pPr>
                <a:endParaRPr lang="en-US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'[PHNA Analysis_Rohingya.xlsx]Sheet1'!$A$35:$A$44</c:f>
              <c:strCache>
                <c:ptCount val="10"/>
                <c:pt idx="0">
                  <c:v>Skin diseases, including scabies and fungal infections</c:v>
                </c:pt>
                <c:pt idx="1">
                  <c:v>Diarrhoea (AWD/ Cholera/ Dysentery)</c:v>
                </c:pt>
                <c:pt idx="2">
                  <c:v>Gastroenteric problems/PUD</c:v>
                </c:pt>
                <c:pt idx="3">
                  <c:v>Hypertension (HTN)</c:v>
                </c:pt>
                <c:pt idx="4">
                  <c:v>Acute Respiratory Infections (URTI/LRTI)</c:v>
                </c:pt>
                <c:pt idx="5">
                  <c:v>Other</c:v>
                </c:pt>
                <c:pt idx="6">
                  <c:v>Dengue (suspected/ confirmed)</c:v>
                </c:pt>
                <c:pt idx="7">
                  <c:v>Eye Diseases</c:v>
                </c:pt>
                <c:pt idx="8">
                  <c:v>Hepatitis B &amp; C</c:v>
                </c:pt>
                <c:pt idx="9">
                  <c:v>Diabetes Mellitus</c:v>
                </c:pt>
              </c:strCache>
            </c:strRef>
          </c:cat>
          <c:val>
            <c:numRef>
              <c:f>'[PHNA Analysis_Rohingya.xlsx]Sheet1'!$C$35:$C$44</c:f>
              <c:numCache>
                <c:formatCode>0%</c:formatCode>
                <c:ptCount val="10"/>
                <c:pt idx="0">
                  <c:v>0.44029850746268656</c:v>
                </c:pt>
                <c:pt idx="1">
                  <c:v>0.33432835820895523</c:v>
                </c:pt>
                <c:pt idx="2">
                  <c:v>0.31044776119402984</c:v>
                </c:pt>
                <c:pt idx="3">
                  <c:v>0.30298507462686569</c:v>
                </c:pt>
                <c:pt idx="4">
                  <c:v>0.29850746268656714</c:v>
                </c:pt>
                <c:pt idx="5">
                  <c:v>0.18955223880597014</c:v>
                </c:pt>
                <c:pt idx="6">
                  <c:v>0.16716417910447762</c:v>
                </c:pt>
                <c:pt idx="7">
                  <c:v>0.16417910447761194</c:v>
                </c:pt>
                <c:pt idx="8">
                  <c:v>0.16268656716417909</c:v>
                </c:pt>
                <c:pt idx="9">
                  <c:v>0.14328358208955225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07D7-4124-A402-36B8A2A513B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00"/>
        <c:axId val="631125007"/>
        <c:axId val="631124047"/>
      </c:barChart>
      <c:catAx>
        <c:axId val="631125007"/>
        <c:scaling>
          <c:orientation val="maxMin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3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anose="020B0502020202020204" pitchFamily="34" charset="0"/>
                <a:ea typeface="+mn-ea"/>
                <a:cs typeface="+mn-cs"/>
              </a:defRPr>
            </a:pPr>
            <a:endParaRPr lang="en-US"/>
          </a:p>
        </c:txPr>
        <c:crossAx val="631124047"/>
        <c:crosses val="autoZero"/>
        <c:auto val="1"/>
        <c:lblAlgn val="ctr"/>
        <c:lblOffset val="100"/>
        <c:noMultiLvlLbl val="0"/>
      </c:catAx>
      <c:valAx>
        <c:axId val="631124047"/>
        <c:scaling>
          <c:orientation val="minMax"/>
        </c:scaling>
        <c:delete val="0"/>
        <c:axPos val="t"/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3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anose="020B0502020202020204" pitchFamily="34" charset="0"/>
                <a:ea typeface="+mn-ea"/>
                <a:cs typeface="+mn-cs"/>
              </a:defRPr>
            </a:pPr>
            <a:endParaRPr lang="en-US"/>
          </a:p>
        </c:txPr>
        <c:crossAx val="631125007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noFill/>
    <a:ln>
      <a:solidFill>
        <a:sysClr val="windowText" lastClr="000000"/>
      </a:solidFill>
    </a:ln>
    <a:effectLst/>
  </c:spPr>
  <c:txPr>
    <a:bodyPr/>
    <a:lstStyle/>
    <a:p>
      <a:pPr>
        <a:defRPr>
          <a:latin typeface="Century Gothic" panose="020B0502020202020204" pitchFamily="34" charset="0"/>
        </a:defRPr>
      </a:pPr>
      <a:endParaRPr lang="en-US"/>
    </a:p>
  </c:txPr>
  <c:externalData r:id="rId4">
    <c:autoUpdate val="0"/>
  </c:externalData>
</c:chartSpace>
</file>

<file path=ppt/charts/chart2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[Draft Analysis_ISNA.xlsx]Age group_Income source (2)!PivotTable10</c:name>
    <c:fmtId val="-1"/>
  </c:pivotSource>
  <c:chart>
    <c:autoTitleDeleted val="1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100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100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100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>
        <c:manualLayout>
          <c:layoutTarget val="inner"/>
          <c:xMode val="edge"/>
          <c:yMode val="edge"/>
          <c:x val="0.38008517254181645"/>
          <c:y val="0.14590877697917295"/>
          <c:w val="0.58305193604064043"/>
          <c:h val="0.8082341788273727"/>
        </c:manualLayout>
      </c:layout>
      <c:barChart>
        <c:barDir val="bar"/>
        <c:grouping val="clustered"/>
        <c:varyColors val="0"/>
        <c:ser>
          <c:idx val="0"/>
          <c:order val="0"/>
          <c:tx>
            <c:strRef>
              <c:f>'Age group_Income source (2)'!$G$1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6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'Age group_Income source (2)'!$F$2:$F$6</c:f>
              <c:strCache>
                <c:ptCount val="4"/>
                <c:pt idx="0">
                  <c:v>Four or More sources</c:v>
                </c:pt>
                <c:pt idx="1">
                  <c:v>Three Sources</c:v>
                </c:pt>
                <c:pt idx="2">
                  <c:v>Two Source</c:v>
                </c:pt>
                <c:pt idx="3">
                  <c:v>Single Source</c:v>
                </c:pt>
              </c:strCache>
            </c:strRef>
          </c:cat>
          <c:val>
            <c:numRef>
              <c:f>'Age group_Income source (2)'!$G$2:$G$6</c:f>
              <c:numCache>
                <c:formatCode>0%</c:formatCode>
                <c:ptCount val="4"/>
                <c:pt idx="0">
                  <c:v>4.82897384305835E-3</c:v>
                </c:pt>
                <c:pt idx="1">
                  <c:v>2.5352112676056339E-2</c:v>
                </c:pt>
                <c:pt idx="2">
                  <c:v>0.18309859154929578</c:v>
                </c:pt>
                <c:pt idx="3">
                  <c:v>0.78672032193158958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EE88-48D4-9696-D590029F414E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82"/>
        <c:axId val="2023862895"/>
        <c:axId val="2023863375"/>
      </c:barChart>
      <c:catAx>
        <c:axId val="2023862895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023863375"/>
        <c:crosses val="autoZero"/>
        <c:auto val="1"/>
        <c:lblAlgn val="ctr"/>
        <c:lblOffset val="100"/>
        <c:noMultiLvlLbl val="0"/>
      </c:catAx>
      <c:valAx>
        <c:axId val="2023863375"/>
        <c:scaling>
          <c:orientation val="minMax"/>
        </c:scaling>
        <c:delete val="1"/>
        <c:axPos val="b"/>
        <c:numFmt formatCode="0%" sourceLinked="1"/>
        <c:majorTickMark val="none"/>
        <c:minorTickMark val="none"/>
        <c:tickLblPos val="nextTo"/>
        <c:crossAx val="2023862895"/>
        <c:crosses val="autoZero"/>
        <c:crossBetween val="between"/>
      </c:valAx>
      <c:spPr>
        <a:noFill/>
        <a:ln w="25400"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 sz="1600"/>
      </a:pPr>
      <a:endParaRPr lang="en-US"/>
    </a:p>
  </c:txPr>
  <c:externalData r:id="rId3">
    <c:autoUpdate val="0"/>
  </c:externalData>
  <c:userShapes r:id="rId4"/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2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[Draft Analysis_ISNA.xlsx]Sheet1!PivotTable3</c:name>
    <c:fmtId val="-1"/>
  </c:pivotSource>
  <c:chart>
    <c:autoTitleDeleted val="1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showLegendKey val="0"/>
          <c:showVal val="0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showLegendKey val="0"/>
          <c:showVal val="0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2">
              <a:lumMod val="20000"/>
              <a:lumOff val="80000"/>
            </a:schemeClr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105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3"/>
        <c:spPr>
          <a:solidFill>
            <a:schemeClr val="accent6">
              <a:lumMod val="75000"/>
            </a:schemeClr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4"/>
        <c:spPr>
          <a:solidFill>
            <a:schemeClr val="accent6">
              <a:lumMod val="75000"/>
            </a:schemeClr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5"/>
        <c:spPr>
          <a:solidFill>
            <a:schemeClr val="accent2">
              <a:lumMod val="20000"/>
              <a:lumOff val="80000"/>
            </a:schemeClr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105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6"/>
        <c:spPr>
          <a:solidFill>
            <a:schemeClr val="accent6">
              <a:lumMod val="75000"/>
            </a:schemeClr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7"/>
        <c:spPr>
          <a:solidFill>
            <a:schemeClr val="accent2">
              <a:lumMod val="20000"/>
              <a:lumOff val="80000"/>
            </a:schemeClr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1050" b="1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  <c:dLblPos val="outEnd"/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>
        <c:manualLayout>
          <c:layoutTarget val="inner"/>
          <c:xMode val="edge"/>
          <c:yMode val="edge"/>
          <c:x val="2.5168255281415145E-2"/>
          <c:y val="0.11135265764109679"/>
          <c:w val="0.94966348943716972"/>
          <c:h val="0.52365815926993664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Sheet1!$B$3:$B$4</c:f>
              <c:strCache>
                <c:ptCount val="1"/>
                <c:pt idx="0">
                  <c:v>Yes</c:v>
                </c:pt>
              </c:strCache>
            </c:strRef>
          </c:tx>
          <c:spPr>
            <a:solidFill>
              <a:schemeClr val="accent6">
                <a:lumMod val="75000"/>
              </a:schemeClr>
            </a:solidFill>
            <a:ln>
              <a:noFill/>
            </a:ln>
            <a:effectLst/>
          </c:spPr>
          <c:invertIfNegative val="0"/>
          <c:dLbls>
            <c:dLbl>
              <c:idx val="1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anchor="ctr" anchorCtr="1"/>
                <a:lstStyle/>
                <a:p>
                  <a:pPr>
                    <a:defRPr sz="1400" b="0" i="0" u="none" strike="noStrike" kern="1200" baseline="0">
                      <a:solidFill>
                        <a:srgbClr val="FF0000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en-US"/>
                </a:p>
              </c:txPr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0-F046-4BD1-8FB7-53B940241AEC}"/>
                </c:ext>
              </c:extLst>
            </c:dLbl>
            <c:dLbl>
              <c:idx val="3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anchor="ctr" anchorCtr="1"/>
                <a:lstStyle/>
                <a:p>
                  <a:pPr>
                    <a:defRPr sz="1400" b="0" i="0" u="none" strike="noStrike" kern="1200" baseline="0">
                      <a:solidFill>
                        <a:srgbClr val="FF0000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en-US"/>
                </a:p>
              </c:txPr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1-F046-4BD1-8FB7-53B940241AE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multiLvlStrRef>
              <c:f>Sheet1!$A$5:$A$11</c:f>
              <c:multiLvlStrCache>
                <c:ptCount val="4"/>
                <c:lvl>
                  <c:pt idx="0">
                    <c:v>Male</c:v>
                  </c:pt>
                  <c:pt idx="1">
                    <c:v>Female</c:v>
                  </c:pt>
                  <c:pt idx="2">
                    <c:v>Male</c:v>
                  </c:pt>
                  <c:pt idx="3">
                    <c:v>Female</c:v>
                  </c:pt>
                </c:lvl>
                <c:lvl>
                  <c:pt idx="0">
                    <c:v>Age 18 to 24</c:v>
                  </c:pt>
                  <c:pt idx="2">
                    <c:v>Age 25 to 60</c:v>
                  </c:pt>
                </c:lvl>
              </c:multiLvlStrCache>
            </c:multiLvlStrRef>
          </c:cat>
          <c:val>
            <c:numRef>
              <c:f>Sheet1!$B$5:$B$11</c:f>
              <c:numCache>
                <c:formatCode>0%</c:formatCode>
                <c:ptCount val="4"/>
                <c:pt idx="0">
                  <c:v>8.5523924894003636E-2</c:v>
                </c:pt>
                <c:pt idx="1">
                  <c:v>9.085402786190187E-3</c:v>
                </c:pt>
                <c:pt idx="2">
                  <c:v>0.23379769836462749</c:v>
                </c:pt>
                <c:pt idx="3">
                  <c:v>1.8291944276196244E-2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F046-4BD1-8FB7-53B940241AEC}"/>
            </c:ext>
          </c:extLst>
        </c:ser>
        <c:ser>
          <c:idx val="1"/>
          <c:order val="1"/>
          <c:tx>
            <c:strRef>
              <c:f>Sheet1!$C$3:$C$4</c:f>
              <c:strCache>
                <c:ptCount val="1"/>
                <c:pt idx="0">
                  <c:v>No</c:v>
                </c:pt>
              </c:strCache>
            </c:strRef>
          </c:tx>
          <c:spPr>
            <a:solidFill>
              <a:schemeClr val="accent2">
                <a:lumMod val="20000"/>
                <a:lumOff val="80000"/>
              </a:schemeClr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multiLvlStrRef>
              <c:f>Sheet1!$A$5:$A$11</c:f>
              <c:multiLvlStrCache>
                <c:ptCount val="4"/>
                <c:lvl>
                  <c:pt idx="0">
                    <c:v>Male</c:v>
                  </c:pt>
                  <c:pt idx="1">
                    <c:v>Female</c:v>
                  </c:pt>
                  <c:pt idx="2">
                    <c:v>Male</c:v>
                  </c:pt>
                  <c:pt idx="3">
                    <c:v>Female</c:v>
                  </c:pt>
                </c:lvl>
                <c:lvl>
                  <c:pt idx="0">
                    <c:v>Age 18 to 24</c:v>
                  </c:pt>
                  <c:pt idx="2">
                    <c:v>Age 25 to 60</c:v>
                  </c:pt>
                </c:lvl>
              </c:multiLvlStrCache>
            </c:multiLvlStrRef>
          </c:cat>
          <c:val>
            <c:numRef>
              <c:f>Sheet1!$C$5:$C$11</c:f>
              <c:numCache>
                <c:formatCode>0%</c:formatCode>
                <c:ptCount val="4"/>
                <c:pt idx="0">
                  <c:v>7.0260448213204124E-2</c:v>
                </c:pt>
                <c:pt idx="1">
                  <c:v>0.15202907328891579</c:v>
                </c:pt>
                <c:pt idx="2">
                  <c:v>7.9466989703210172E-2</c:v>
                </c:pt>
                <c:pt idx="3">
                  <c:v>0.35154451847365231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F046-4BD1-8FB7-53B940241AEC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592512431"/>
        <c:axId val="592513871"/>
      </c:barChart>
      <c:catAx>
        <c:axId val="592512431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92513871"/>
        <c:crosses val="autoZero"/>
        <c:auto val="1"/>
        <c:lblAlgn val="ctr"/>
        <c:lblOffset val="100"/>
        <c:noMultiLvlLbl val="0"/>
      </c:catAx>
      <c:valAx>
        <c:axId val="592513871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extTo"/>
        <c:crossAx val="592512431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1"/>
      </a:solidFill>
    </a:ln>
    <a:effectLst/>
  </c:spPr>
  <c:txPr>
    <a:bodyPr/>
    <a:lstStyle/>
    <a:p>
      <a:pPr>
        <a:defRPr sz="1400"/>
      </a:pPr>
      <a:endParaRPr lang="en-US"/>
    </a:p>
  </c:txPr>
  <c:externalData r:id="rId3">
    <c:autoUpdate val="0"/>
  </c:externalData>
  <c:userShapes r:id="rId4"/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  <c14:dropZoneSeries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hart2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52119835745268672"/>
          <c:y val="0.11002785835981028"/>
          <c:w val="0.45836220762640772"/>
          <c:h val="0.79389305585060177"/>
        </c:manualLayout>
      </c:layout>
      <c:barChart>
        <c:barDir val="bar"/>
        <c:grouping val="stacked"/>
        <c:varyColors val="0"/>
        <c:ser>
          <c:idx val="0"/>
          <c:order val="0"/>
          <c:tx>
            <c:strRef>
              <c:f>'[Draft Analysis_ISNA.xlsx]Age group_Income source'!$D$1</c:f>
              <c:strCache>
                <c:ptCount val="1"/>
                <c:pt idx="0">
                  <c:v>%  Male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dLbl>
              <c:idx val="0"/>
              <c:layout>
                <c:manualLayout>
                  <c:x val="5.0635912025449169E-2"/>
                  <c:y val="-3.9034821990182898E-2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600" b="0" i="0" u="none" strike="noStrike" kern="1200" baseline="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en-US"/>
                </a:p>
              </c:txPr>
              <c:dLblPos val="ct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0-25EB-46F2-9554-7C6DCB80A988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ctr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strRef>
              <c:f>'[Draft Analysis_ISNA.xlsx]Age group_Income source'!$A$2:$A$7</c:f>
              <c:strCache>
                <c:ptCount val="6"/>
                <c:pt idx="0">
                  <c:v>Other</c:v>
                </c:pt>
                <c:pt idx="1">
                  <c:v>Volunteer engagement with camps</c:v>
                </c:pt>
                <c:pt idx="2">
                  <c:v>Any other form of employment (employee/employer relationship)</c:v>
                </c:pt>
                <c:pt idx="3">
                  <c:v>Cash for work (connected to program/humanitarian)</c:v>
                </c:pt>
                <c:pt idx="4">
                  <c:v>Self employment (Income from own small business or regular trade income from own production)</c:v>
                </c:pt>
                <c:pt idx="5">
                  <c:v>Casual or daily labour (excluding cash for work)</c:v>
                </c:pt>
              </c:strCache>
            </c:strRef>
          </c:cat>
          <c:val>
            <c:numRef>
              <c:f>'[Draft Analysis_ISNA.xlsx]Age group_Income source'!$D$2:$D$7</c:f>
              <c:numCache>
                <c:formatCode>0%</c:formatCode>
                <c:ptCount val="6"/>
                <c:pt idx="0">
                  <c:v>1.6605778811026237E-2</c:v>
                </c:pt>
                <c:pt idx="1">
                  <c:v>5.7123879109930255E-2</c:v>
                </c:pt>
                <c:pt idx="2">
                  <c:v>0.12055795416805049</c:v>
                </c:pt>
                <c:pt idx="3">
                  <c:v>0.13583527067419462</c:v>
                </c:pt>
                <c:pt idx="4">
                  <c:v>0.13218199933576885</c:v>
                </c:pt>
                <c:pt idx="5">
                  <c:v>0.46197276652274993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25EB-46F2-9554-7C6DCB80A988}"/>
            </c:ext>
          </c:extLst>
        </c:ser>
        <c:ser>
          <c:idx val="1"/>
          <c:order val="1"/>
          <c:tx>
            <c:strRef>
              <c:f>'[Draft Analysis_ISNA.xlsx]Age group_Income source'!$E$1</c:f>
              <c:strCache>
                <c:ptCount val="1"/>
                <c:pt idx="0">
                  <c:v>% Female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dLbls>
            <c:dLbl>
              <c:idx val="0"/>
              <c:layout>
                <c:manualLayout>
                  <c:x val="5.2937544390242224E-2"/>
                  <c:y val="0"/>
                </c:manualLayout>
              </c:layout>
              <c:dLblPos val="ct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2-25EB-46F2-9554-7C6DCB80A988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600" b="0" i="0" u="none" strike="noStrike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ctr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strRef>
              <c:f>'[Draft Analysis_ISNA.xlsx]Age group_Income source'!$A$2:$A$7</c:f>
              <c:strCache>
                <c:ptCount val="6"/>
                <c:pt idx="0">
                  <c:v>Other</c:v>
                </c:pt>
                <c:pt idx="1">
                  <c:v>Volunteer engagement with camps</c:v>
                </c:pt>
                <c:pt idx="2">
                  <c:v>Any other form of employment (employee/employer relationship)</c:v>
                </c:pt>
                <c:pt idx="3">
                  <c:v>Cash for work (connected to program/humanitarian)</c:v>
                </c:pt>
                <c:pt idx="4">
                  <c:v>Self employment (Income from own small business or regular trade income from own production)</c:v>
                </c:pt>
                <c:pt idx="5">
                  <c:v>Casual or daily labour (excluding cash for work)</c:v>
                </c:pt>
              </c:strCache>
            </c:strRef>
          </c:cat>
          <c:val>
            <c:numRef>
              <c:f>'[Draft Analysis_ISNA.xlsx]Age group_Income source'!$E$2:$E$7</c:f>
              <c:numCache>
                <c:formatCode>0%</c:formatCode>
                <c:ptCount val="6"/>
                <c:pt idx="0">
                  <c:v>3.3211557622052474E-3</c:v>
                </c:pt>
                <c:pt idx="1">
                  <c:v>8.9671205579541675E-3</c:v>
                </c:pt>
                <c:pt idx="2">
                  <c:v>1.9262703420790436E-2</c:v>
                </c:pt>
                <c:pt idx="3">
                  <c:v>8.9671205579541675E-3</c:v>
                </c:pt>
                <c:pt idx="4">
                  <c:v>2.1587512454334108E-2</c:v>
                </c:pt>
                <c:pt idx="5">
                  <c:v>1.3616738625041515E-2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25EB-46F2-9554-7C6DCB80A988}"/>
            </c:ext>
          </c:extLst>
        </c:ser>
        <c:dLbls>
          <c:dLblPos val="ctr"/>
          <c:showLegendKey val="0"/>
          <c:showVal val="1"/>
          <c:showCatName val="0"/>
          <c:showSerName val="0"/>
          <c:showPercent val="0"/>
          <c:showBubbleSize val="0"/>
        </c:dLbls>
        <c:gapWidth val="79"/>
        <c:overlap val="100"/>
        <c:axId val="527104944"/>
        <c:axId val="527103024"/>
      </c:barChart>
      <c:catAx>
        <c:axId val="52710494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1" i="0" u="none" strike="noStrike" kern="1200" cap="none" spc="120" normalizeH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27103024"/>
        <c:crosses val="autoZero"/>
        <c:auto val="1"/>
        <c:lblAlgn val="ctr"/>
        <c:lblOffset val="100"/>
        <c:noMultiLvlLbl val="0"/>
      </c:catAx>
      <c:valAx>
        <c:axId val="527103024"/>
        <c:scaling>
          <c:orientation val="minMax"/>
        </c:scaling>
        <c:delete val="1"/>
        <c:axPos val="b"/>
        <c:numFmt formatCode="0%" sourceLinked="1"/>
        <c:majorTickMark val="none"/>
        <c:minorTickMark val="none"/>
        <c:tickLblPos val="nextTo"/>
        <c:crossAx val="527104944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  <c:extLst/>
  </c:chart>
  <c:spPr>
    <a:noFill/>
    <a:ln>
      <a:solidFill>
        <a:schemeClr val="tx1"/>
      </a:solidFill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userShapes r:id="rId4"/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7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8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9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0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7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8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9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0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7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8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9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0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3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4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5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6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7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8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9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0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1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3.xml><?xml version="1.0" encoding="utf-8"?>
<cs:chartStyle xmlns:cs="http://schemas.microsoft.com/office/drawing/2012/chartStyle" xmlns:a="http://schemas.openxmlformats.org/drawingml/2006/main" id="298">
  <cs:axisTitle>
    <cs:lnRef idx="0"/>
    <cs:fillRef idx="0"/>
    <cs:effectRef idx="0"/>
    <cs:fontRef idx="minor">
      <a:schemeClr val="tx1">
        <a:lumMod val="65000"/>
        <a:lumOff val="35000"/>
      </a:schemeClr>
    </cs:fontRef>
    <cs:defRPr sz="900" kern="1200" cap="all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800" kern="1200" cap="all" spc="120" normalizeH="0" baseline="0"/>
  </cs:categoryAxis>
  <cs:chartArea mods="allowNoFillOverride allowNoLineOverride">
    <cs:lnRef idx="0"/>
    <cs:fillRef idx="0"/>
    <cs:effectRef idx="0"/>
    <cs:fontRef idx="minor">
      <a:schemeClr val="dk1"/>
    </cs:fontRef>
    <cs:spPr>
      <a:solidFill>
        <a:schemeClr val="lt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lt1"/>
    </cs:fontRef>
    <cs:defRPr sz="900" b="0" i="0" u="none" strike="noStrike" kern="1200" baseline="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</cs:spPr>
  </cs:dataPoint>
  <cs:dataPoint3D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</cs:spPr>
  </cs:dataPoint3D>
  <cs:dataPointLine>
    <cs:lnRef idx="0">
      <cs:styleClr val="auto"/>
    </cs:lnRef>
    <cs:fillRef idx="0"/>
    <cs:effectRef idx="0"/>
    <cs:fontRef idx="minor">
      <a:schemeClr val="dk1"/>
    </cs:fontRef>
    <cs:spPr>
      <a:ln w="222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ln w="9525">
        <a:solidFill>
          <a:schemeClr val="phClr"/>
        </a:solidFill>
        <a:round/>
      </a:ln>
    </cs:spPr>
  </cs:dataPointMarker>
  <cs:dataPointMarkerLayout size="6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ln w="9525">
        <a:solidFill>
          <a:schemeClr val="tx1">
            <a:lumMod val="15000"/>
            <a:lumOff val="85000"/>
          </a:schemeClr>
        </a:solidFill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75000"/>
          <a:lumOff val="25000"/>
        </a:schemeClr>
      </a:solidFill>
      <a:ln w="9525">
        <a:solidFill>
          <a:schemeClr val="tx1">
            <a:lumMod val="15000"/>
            <a:lumOff val="85000"/>
          </a:schemeClr>
        </a:solidFill>
      </a:ln>
    </cs:spPr>
  </cs:downBar>
  <cs:drop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</a:ln>
    </cs:spPr>
  </cs:dropLine>
  <cs:errorBar>
    <cs:lnRef idx="0"/>
    <cs:fillRef idx="0"/>
    <cs:effectRef idx="0"/>
    <cs:fontRef idx="minor">
      <a:schemeClr val="dk1"/>
    </cs:fontRef>
    <cs:spPr>
      <a:ln w="9525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dk1"/>
    </cs:fontRef>
  </cs:floor>
  <cs:gridlineMajor>
    <cs:lnRef idx="0"/>
    <cs:fillRef idx="0"/>
    <cs:effectRef idx="0"/>
    <cs:fontRef idx="minor">
      <a:schemeClr val="dk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dk1"/>
    </cs:fontRef>
    <cs:spPr>
      <a:ln>
        <a:solidFill>
          <a:schemeClr val="tx1">
            <a:lumMod val="5000"/>
            <a:lumOff val="95000"/>
          </a:schemeClr>
        </a:solidFill>
      </a:ln>
    </cs:spPr>
  </cs:gridlineMinor>
  <cs:hiLo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50000"/>
            <a:lumOff val="50000"/>
          </a:schemeClr>
        </a:solidFill>
      </a:ln>
    </cs:spPr>
  </cs:hiLoLine>
  <cs:leader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dk1"/>
    </cs:fontRef>
  </cs:plotArea>
  <cs:plotArea3D mods="allowNoFillOverride allowNoLineOverride"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seriesAxis>
  <cs:series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600" b="1" kern="1200" cap="all" spc="120" normalizeH="0" baseline="0"/>
  </cs:title>
  <cs:trendline>
    <cs:lnRef idx="0">
      <cs:styleClr val="auto"/>
    </cs:lnRef>
    <cs:fillRef idx="0"/>
    <cs:effectRef idx="0"/>
    <cs:fontRef idx="minor">
      <a:schemeClr val="dk1"/>
    </cs:fontRef>
    <cs:spPr>
      <a:ln w="19050" cap="rnd">
        <a:solidFill>
          <a:schemeClr val="phClr"/>
        </a:solidFill>
        <a:prstDash val="sysDash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8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65000"/>
            <a:lumOff val="3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dk1">
            <a:lumMod val="15000"/>
            <a:lumOff val="8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dk1"/>
    </cs:fontRef>
  </cs:wall>
</cs:chartStyl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0.00251</cdr:x>
      <cdr:y>0.01558</cdr:y>
    </cdr:from>
    <cdr:to>
      <cdr:x>0.89721</cdr:x>
      <cdr:y>0.15031</cdr:y>
    </cdr:to>
    <cdr:sp macro="" textlink="">
      <cdr:nvSpPr>
        <cdr:cNvPr id="2" name="Text Box 2"/>
        <cdr:cNvSpPr txBox="1"/>
      </cdr:nvSpPr>
      <cdr:spPr>
        <a:xfrm xmlns:a="http://schemas.openxmlformats.org/drawingml/2006/main">
          <a:off x="9512" y="47463"/>
          <a:ext cx="3390651" cy="410445"/>
        </a:xfrm>
        <a:prstGeom xmlns:a="http://schemas.openxmlformats.org/drawingml/2006/main" prst="rect">
          <a:avLst/>
        </a:prstGeom>
        <a:noFill xmlns:a="http://schemas.openxmlformats.org/drawingml/2006/main"/>
        <a:ln xmlns:a="http://schemas.openxmlformats.org/drawingml/2006/main" w="6350">
          <a:noFill/>
        </a:ln>
      </cdr:spPr>
      <cdr:txBody>
        <a:bodyPr xmlns:a="http://schemas.openxmlformats.org/drawingml/2006/main" rot="0" spcFirstLastPara="0" vert="horz" wrap="square" lIns="91440" tIns="45720" rIns="91440" bIns="45720" numCol="1" spcCol="0" rtlCol="0" fromWordArt="0" anchor="t" anchorCtr="0" forceAA="0" compatLnSpc="1">
          <a:prstTxWarp prst="textNoShape">
            <a:avLst/>
          </a:prstTxWarp>
          <a:noAutofit/>
        </a:bodyPr>
        <a:lstStyle xmlns:a="http://schemas.openxmlformats.org/drawingml/2006/main"/>
        <a:p xmlns:a="http://schemas.openxmlformats.org/drawingml/2006/main">
          <a:pPr algn="ctr"/>
          <a:r>
            <a:rPr lang="en-US" sz="1800" b="1" i="1" dirty="0">
              <a:solidFill>
                <a:schemeClr val="tx1"/>
              </a:solidFill>
            </a:rPr>
            <a:t># of sources of income</a:t>
          </a:r>
        </a:p>
      </cdr:txBody>
    </cdr:sp>
  </cdr:relSizeAnchor>
</c:userShapes>
</file>

<file path=ppt/drawings/drawing2.xml><?xml version="1.0" encoding="utf-8"?>
<c:userShapes xmlns:c="http://schemas.openxmlformats.org/drawingml/2006/chart">
  <cdr:relSizeAnchor xmlns:cdr="http://schemas.openxmlformats.org/drawingml/2006/chartDrawing">
    <cdr:from>
      <cdr:x>0</cdr:x>
      <cdr:y>0</cdr:y>
    </cdr:from>
    <cdr:to>
      <cdr:x>1</cdr:x>
      <cdr:y>0.08943</cdr:y>
    </cdr:to>
    <cdr:sp macro="" textlink="">
      <cdr:nvSpPr>
        <cdr:cNvPr id="2" name="Text Box 2">
          <a:extLst xmlns:a="http://schemas.openxmlformats.org/drawingml/2006/main">
            <a:ext uri="{FF2B5EF4-FFF2-40B4-BE49-F238E27FC236}">
              <a16:creationId xmlns:a16="http://schemas.microsoft.com/office/drawing/2014/main" id="{6DF5CC0D-90D3-184A-8CF6-EEE2B44FEEAD}"/>
            </a:ext>
          </a:extLst>
        </cdr:cNvPr>
        <cdr:cNvSpPr txBox="1"/>
      </cdr:nvSpPr>
      <cdr:spPr>
        <a:xfrm xmlns:a="http://schemas.openxmlformats.org/drawingml/2006/main">
          <a:off x="0" y="0"/>
          <a:ext cx="5550642" cy="237652"/>
        </a:xfrm>
        <a:prstGeom xmlns:a="http://schemas.openxmlformats.org/drawingml/2006/main" prst="rect">
          <a:avLst/>
        </a:prstGeom>
        <a:noFill xmlns:a="http://schemas.openxmlformats.org/drawingml/2006/main"/>
        <a:ln xmlns:a="http://schemas.openxmlformats.org/drawingml/2006/main" w="6350">
          <a:noFill/>
        </a:ln>
      </cdr:spPr>
      <cdr:txBody>
        <a:bodyPr xmlns:a="http://schemas.openxmlformats.org/drawingml/2006/main" rot="0" spcFirstLastPara="0" vert="horz" wrap="square" lIns="91440" tIns="45720" rIns="91440" bIns="45720" numCol="1" spcCol="0" rtlCol="0" fromWordArt="0" anchor="t" anchorCtr="0" forceAA="0" compatLnSpc="1">
          <a:prstTxWarp prst="textNoShape">
            <a:avLst/>
          </a:prstTxWarp>
          <a:noAutofit/>
        </a:bodyPr>
        <a:lstStyle xmlns:a="http://schemas.openxmlformats.org/drawingml/2006/main">
          <a:lvl1pPr marL="0" indent="0">
            <a:defRPr sz="1100">
              <a:latin typeface="+mn-lt"/>
              <a:ea typeface="+mn-ea"/>
              <a:cs typeface="+mn-cs"/>
            </a:defRPr>
          </a:lvl1pPr>
          <a:lvl2pPr marL="457200" indent="0">
            <a:defRPr sz="1100">
              <a:latin typeface="+mn-lt"/>
              <a:ea typeface="+mn-ea"/>
              <a:cs typeface="+mn-cs"/>
            </a:defRPr>
          </a:lvl2pPr>
          <a:lvl3pPr marL="914400" indent="0">
            <a:defRPr sz="1100">
              <a:latin typeface="+mn-lt"/>
              <a:ea typeface="+mn-ea"/>
              <a:cs typeface="+mn-cs"/>
            </a:defRPr>
          </a:lvl3pPr>
          <a:lvl4pPr marL="1371600" indent="0">
            <a:defRPr sz="1100">
              <a:latin typeface="+mn-lt"/>
              <a:ea typeface="+mn-ea"/>
              <a:cs typeface="+mn-cs"/>
            </a:defRPr>
          </a:lvl4pPr>
          <a:lvl5pPr marL="1828800" indent="0">
            <a:defRPr sz="1100">
              <a:latin typeface="+mn-lt"/>
              <a:ea typeface="+mn-ea"/>
              <a:cs typeface="+mn-cs"/>
            </a:defRPr>
          </a:lvl5pPr>
          <a:lvl6pPr marL="2286000" indent="0">
            <a:defRPr sz="1100">
              <a:latin typeface="+mn-lt"/>
              <a:ea typeface="+mn-ea"/>
              <a:cs typeface="+mn-cs"/>
            </a:defRPr>
          </a:lvl6pPr>
          <a:lvl7pPr marL="2743200" indent="0">
            <a:defRPr sz="1100">
              <a:latin typeface="+mn-lt"/>
              <a:ea typeface="+mn-ea"/>
              <a:cs typeface="+mn-cs"/>
            </a:defRPr>
          </a:lvl7pPr>
          <a:lvl8pPr marL="3200400" indent="0">
            <a:defRPr sz="1100">
              <a:latin typeface="+mn-lt"/>
              <a:ea typeface="+mn-ea"/>
              <a:cs typeface="+mn-cs"/>
            </a:defRPr>
          </a:lvl8pPr>
          <a:lvl9pPr marL="3657600" indent="0">
            <a:defRPr sz="1100"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pPr algn="ctr" rtl="0">
            <a:defRPr sz="1680" b="1" i="0" u="none" strike="noStrike" kern="1200" spc="0" baseline="0">
              <a:solidFill>
                <a:srgbClr val="ED7D31"/>
              </a:solidFill>
              <a:latin typeface="+mn-lt"/>
              <a:ea typeface="+mn-ea"/>
              <a:cs typeface="+mn-cs"/>
            </a:defRPr>
          </a:pPr>
          <a:r>
            <a:rPr lang="en-US" sz="1600" b="1" i="1" dirty="0">
              <a:solidFill>
                <a:schemeClr val="tx1"/>
              </a:solidFill>
            </a:rPr>
            <a:t>Age Gender Segregation of currently contributing to household income?</a:t>
          </a:r>
        </a:p>
      </cdr:txBody>
    </cdr:sp>
  </cdr:relSizeAnchor>
</c:userShapes>
</file>

<file path=ppt/drawings/drawing3.xml><?xml version="1.0" encoding="utf-8"?>
<c:userShapes xmlns:c="http://schemas.openxmlformats.org/drawingml/2006/chart">
  <cdr:relSizeAnchor xmlns:cdr="http://schemas.openxmlformats.org/drawingml/2006/chartDrawing">
    <cdr:from>
      <cdr:x>0.0116</cdr:x>
      <cdr:y>0.02423</cdr:y>
    </cdr:from>
    <cdr:to>
      <cdr:x>1</cdr:x>
      <cdr:y>0.09278</cdr:y>
    </cdr:to>
    <cdr:sp macro="" textlink="">
      <cdr:nvSpPr>
        <cdr:cNvPr id="2" name="Text Box 2"/>
        <cdr:cNvSpPr txBox="1"/>
      </cdr:nvSpPr>
      <cdr:spPr>
        <a:xfrm xmlns:a="http://schemas.openxmlformats.org/drawingml/2006/main">
          <a:off x="64007" y="134016"/>
          <a:ext cx="5453816" cy="379147"/>
        </a:xfrm>
        <a:prstGeom xmlns:a="http://schemas.openxmlformats.org/drawingml/2006/main" prst="rect">
          <a:avLst/>
        </a:prstGeom>
        <a:noFill xmlns:a="http://schemas.openxmlformats.org/drawingml/2006/main"/>
        <a:ln xmlns:a="http://schemas.openxmlformats.org/drawingml/2006/main" w="6350">
          <a:noFill/>
        </a:ln>
      </cdr:spPr>
      <cdr:txBody>
        <a:bodyPr xmlns:a="http://schemas.openxmlformats.org/drawingml/2006/main" rot="0" spcFirstLastPara="0" vert="horz" wrap="square" lIns="91440" tIns="45720" rIns="91440" bIns="45720" numCol="1" spcCol="0" rtlCol="0" fromWordArt="0" anchor="t" anchorCtr="0" forceAA="0" compatLnSpc="1">
          <a:prstTxWarp prst="textNoShape">
            <a:avLst/>
          </a:prstTxWarp>
          <a:noAutofit/>
        </a:bodyPr>
        <a:lstStyle xmlns:a="http://schemas.openxmlformats.org/drawingml/2006/main">
          <a:lvl1pPr marL="0" indent="0">
            <a:defRPr sz="1100">
              <a:latin typeface="+mn-lt"/>
              <a:ea typeface="+mn-ea"/>
              <a:cs typeface="+mn-cs"/>
            </a:defRPr>
          </a:lvl1pPr>
          <a:lvl2pPr marL="457200" indent="0">
            <a:defRPr sz="1100">
              <a:latin typeface="+mn-lt"/>
              <a:ea typeface="+mn-ea"/>
              <a:cs typeface="+mn-cs"/>
            </a:defRPr>
          </a:lvl2pPr>
          <a:lvl3pPr marL="914400" indent="0">
            <a:defRPr sz="1100">
              <a:latin typeface="+mn-lt"/>
              <a:ea typeface="+mn-ea"/>
              <a:cs typeface="+mn-cs"/>
            </a:defRPr>
          </a:lvl3pPr>
          <a:lvl4pPr marL="1371600" indent="0">
            <a:defRPr sz="1100">
              <a:latin typeface="+mn-lt"/>
              <a:ea typeface="+mn-ea"/>
              <a:cs typeface="+mn-cs"/>
            </a:defRPr>
          </a:lvl4pPr>
          <a:lvl5pPr marL="1828800" indent="0">
            <a:defRPr sz="1100">
              <a:latin typeface="+mn-lt"/>
              <a:ea typeface="+mn-ea"/>
              <a:cs typeface="+mn-cs"/>
            </a:defRPr>
          </a:lvl5pPr>
          <a:lvl6pPr marL="2286000" indent="0">
            <a:defRPr sz="1100">
              <a:latin typeface="+mn-lt"/>
              <a:ea typeface="+mn-ea"/>
              <a:cs typeface="+mn-cs"/>
            </a:defRPr>
          </a:lvl6pPr>
          <a:lvl7pPr marL="2743200" indent="0">
            <a:defRPr sz="1100">
              <a:latin typeface="+mn-lt"/>
              <a:ea typeface="+mn-ea"/>
              <a:cs typeface="+mn-cs"/>
            </a:defRPr>
          </a:lvl7pPr>
          <a:lvl8pPr marL="3200400" indent="0">
            <a:defRPr sz="1100">
              <a:latin typeface="+mn-lt"/>
              <a:ea typeface="+mn-ea"/>
              <a:cs typeface="+mn-cs"/>
            </a:defRPr>
          </a:lvl8pPr>
          <a:lvl9pPr marL="3657600" indent="0">
            <a:defRPr sz="1100"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pPr algn="ctr">
            <a:spcAft>
              <a:spcPts val="1000"/>
            </a:spcAft>
          </a:pPr>
          <a:r>
            <a:rPr lang="en-US" sz="1800" b="1" i="1" kern="100" dirty="0">
              <a:solidFill>
                <a:schemeClr val="tx1"/>
              </a:solidFill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rPr>
            <a:t>Sources of income by gender</a:t>
          </a:r>
          <a:endParaRPr lang="en-US" sz="2000" i="1" kern="100" dirty="0">
            <a:solidFill>
              <a:schemeClr val="tx1"/>
            </a:solidFill>
            <a:effectLst/>
            <a:latin typeface="Calibri" panose="020F0502020204030204" pitchFamily="34" charset="0"/>
            <a:ea typeface="Calibri" panose="020F0502020204030204" pitchFamily="34" charset="0"/>
            <a:cs typeface="Arial" panose="020B0604020202020204" pitchFamily="34" charset="0"/>
          </a:endParaRPr>
        </a:p>
      </cdr:txBody>
    </cdr:sp>
  </cdr:relSizeAnchor>
</c:userShape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/>
          <p:nvPr>
            <p:ph idx="2" type="hdr"/>
          </p:nvPr>
        </p:nvSpPr>
        <p:spPr>
          <a:xfrm>
            <a:off x="0" y="0"/>
            <a:ext cx="2946400" cy="49847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" name="Google Shape;4;n"/>
          <p:cNvSpPr txBox="1"/>
          <p:nvPr>
            <p:ph idx="10" type="dt"/>
          </p:nvPr>
        </p:nvSpPr>
        <p:spPr>
          <a:xfrm>
            <a:off x="3849688" y="0"/>
            <a:ext cx="2946400" cy="49847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r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5" name="Google Shape;5;n"/>
          <p:cNvSpPr/>
          <p:nvPr>
            <p:ph idx="3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6" name="Google Shape;6;n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228600" lvl="0" marL="457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228600" lvl="1" marL="914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228600" lvl="2" marL="1371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228600" lvl="3" marL="1828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228600" lvl="4" marL="22860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228600" lvl="5" marL="2743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28600" lvl="6" marL="3200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28600" lvl="7" marL="3657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28600" lvl="8" marL="4114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Google Shape;7;n"/>
          <p:cNvSpPr txBox="1"/>
          <p:nvPr>
            <p:ph idx="11" type="ftr"/>
          </p:nvPr>
        </p:nvSpPr>
        <p:spPr>
          <a:xfrm>
            <a:off x="0" y="9429750"/>
            <a:ext cx="2946400" cy="498475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n"/>
          <p:cNvSpPr txBox="1"/>
          <p:nvPr>
            <p:ph idx="12" type="sldNum"/>
          </p:nvPr>
        </p:nvSpPr>
        <p:spPr>
          <a:xfrm>
            <a:off x="3849688" y="9429750"/>
            <a:ext cx="2946400" cy="498475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9" name="Shape 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Google Shape;30;p1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1" name="Google Shape;31;p1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4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Google Shape;35;p2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6" name="Google Shape;36;p2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0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3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2" name="Google Shape;42;p3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0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4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2" name="Google Shape;52;p4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7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Google Shape;58;p5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9" name="Google Shape;59;p5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65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6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7" name="Google Shape;67;p6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72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7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4" name="Google Shape;74;p7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1" name="Shape 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" name="Google Shape;82;p8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3" name="Google Shape;83;p8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4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Google Shape;95;p9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6" name="Google Shape;96;p9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0" name="Shape 1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Google Shape;101;p10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2" name="Google Shape;102;p10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0" name="Shape 1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" name="Google Shape;111;p11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2" name="Google Shape;112;p11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7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" name="Google Shape;118;p12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9" name="Google Shape;119;p12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4" name="Shape 1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" name="Google Shape;125;g34d113d16ae_1_0:notes"/>
          <p:cNvSpPr txBox="1"/>
          <p:nvPr>
            <p:ph idx="1" type="body"/>
          </p:nvPr>
        </p:nvSpPr>
        <p:spPr>
          <a:xfrm>
            <a:off x="679450" y="4778375"/>
            <a:ext cx="5438700" cy="39084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26" name="Google Shape;126;g34d113d16ae_1_0:notes"/>
          <p:cNvSpPr/>
          <p:nvPr>
            <p:ph idx="2" type="sldImg"/>
          </p:nvPr>
        </p:nvSpPr>
        <p:spPr>
          <a:xfrm>
            <a:off x="422275" y="1241425"/>
            <a:ext cx="5953200" cy="33495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9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0" name="Google Shape;130;p13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31" name="Google Shape;131;p13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1" name="Shape 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Google Shape;142;p14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43" name="Google Shape;143;p14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7" name="Shape 1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" name="Google Shape;158;p15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59" name="Google Shape;159;p15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64" name="Shape 1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Google Shape;165;p16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66" name="Google Shape;166;p16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7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" name="Google Shape;172;p17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73" name="Google Shape;173;p17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78" name="Shape 1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9" name="Google Shape;179;p18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80" name="Google Shape;180;p18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5" name="Shape 1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" name="Google Shape;186;p19:notes"/>
          <p:cNvSpPr txBox="1"/>
          <p:nvPr>
            <p:ph idx="1" type="body"/>
          </p:nvPr>
        </p:nvSpPr>
        <p:spPr>
          <a:xfrm>
            <a:off x="679450" y="4778375"/>
            <a:ext cx="5438775" cy="3908425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87" name="Google Shape;187;p19:notes"/>
          <p:cNvSpPr/>
          <p:nvPr>
            <p:ph idx="2" type="sldImg"/>
          </p:nvPr>
        </p:nvSpPr>
        <p:spPr>
          <a:xfrm>
            <a:off x="422275" y="1241425"/>
            <a:ext cx="5953125" cy="33496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Relationship Id="rId3" Type="http://schemas.openxmlformats.org/officeDocument/2006/relationships/image" Target="../media/image4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Relationship Id="rId3" Type="http://schemas.openxmlformats.org/officeDocument/2006/relationships/image" Target="../media/image4.png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_Title Slide">
  <p:cSld name="1_Title Slide">
    <p:spTree>
      <p:nvGrpSpPr>
        <p:cNvPr id="15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21"/>
          <p:cNvSpPr/>
          <p:nvPr/>
        </p:nvSpPr>
        <p:spPr>
          <a:xfrm>
            <a:off x="0" y="905691"/>
            <a:ext cx="12192000" cy="69669"/>
          </a:xfrm>
          <a:prstGeom prst="rect">
            <a:avLst/>
          </a:prstGeom>
          <a:solidFill>
            <a:srgbClr val="149A9A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descr="A picture containing text, sign&#10;&#10;Description automatically generated" id="17" name="Google Shape;17;p21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219460" y="-17417"/>
            <a:ext cx="680841" cy="905692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Logo&#10;&#10;Description automatically generated" id="18" name="Google Shape;18;p21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7409674" y="81211"/>
            <a:ext cx="4703090" cy="77222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>
  <p:cSld name="Title Slide">
    <p:spTree>
      <p:nvGrpSpPr>
        <p:cNvPr id="19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Google Shape;20;p22"/>
          <p:cNvSpPr/>
          <p:nvPr/>
        </p:nvSpPr>
        <p:spPr>
          <a:xfrm>
            <a:off x="0" y="905691"/>
            <a:ext cx="12192000" cy="69669"/>
          </a:xfrm>
          <a:prstGeom prst="rect">
            <a:avLst/>
          </a:prstGeom>
          <a:solidFill>
            <a:srgbClr val="149A9A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descr="A picture containing text, sign&#10;&#10;Description automatically generated" id="21" name="Google Shape;21;p2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219460" y="-17417"/>
            <a:ext cx="680841" cy="905692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Logo&#10;&#10;Description automatically generated" id="22" name="Google Shape;22;p2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7409674" y="81211"/>
            <a:ext cx="4703090" cy="77222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_Title and Content" type="obj">
  <p:cSld name="OBJECT">
    <p:spTree>
      <p:nvGrpSpPr>
        <p:cNvPr id="23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Google Shape;24;p23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5" name="Google Shape;25;p23"/>
          <p:cNvSpPr txBox="1"/>
          <p:nvPr>
            <p:ph idx="1" type="body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26" name="Google Shape;26;p23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7" name="Google Shape;27;p23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8" name="Google Shape;28;p23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0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/>
        </p:txBody>
      </p:sp>
      <p:sp>
        <p:nvSpPr>
          <p:cNvPr id="11" name="Google Shape;11;p20"/>
          <p:cNvSpPr txBox="1"/>
          <p:nvPr>
            <p:ph idx="1" type="body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marR="0" rtl="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b="0" i="0" sz="2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381000" lvl="1" marL="9144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b="0" i="0" sz="2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355600" lvl="2" marL="13716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342900" lvl="3" marL="18288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342900" lvl="4" marL="22860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342900" lvl="5" marL="27432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342900" lvl="6" marL="32004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342900" lvl="7" marL="36576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342900" lvl="8" marL="41148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2" name="Google Shape;12;p20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3" name="Google Shape;13;p20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ctr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4" name="Google Shape;14;p20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1"/>
    <p:sldLayoutId id="2147483650" r:id="rId2"/>
    <p:sldLayoutId id="2147483651" r:id="rId3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chart" Target="../charts/chart1.xml"/><Relationship Id="rId4" Type="http://schemas.openxmlformats.org/officeDocument/2006/relationships/chart" Target="../charts/chart2.xml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chart" Target="../charts/chart3.xml"/><Relationship Id="rId4" Type="http://schemas.openxmlformats.org/officeDocument/2006/relationships/chart" Target="../charts/chart4.xml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9.pn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chart" Target="../charts/chart5.xml"/><Relationship Id="rId4" Type="http://schemas.openxmlformats.org/officeDocument/2006/relationships/chart" Target="../charts/chart6.xml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chart" Target="../charts/chart7.xml"/><Relationship Id="rId4" Type="http://schemas.openxmlformats.org/officeDocument/2006/relationships/chart" Target="../charts/chart8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chart" Target="../charts/chart9.xml"/><Relationship Id="rId4" Type="http://schemas.openxmlformats.org/officeDocument/2006/relationships/chart" Target="../charts/chart10.xml"/><Relationship Id="rId5" Type="http://schemas.openxmlformats.org/officeDocument/2006/relationships/chart" Target="../charts/chart11.xml"/><Relationship Id="rId6" Type="http://schemas.openxmlformats.org/officeDocument/2006/relationships/chart" Target="../charts/chart12.xml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Relationship Id="rId3" Type="http://schemas.openxmlformats.org/officeDocument/2006/relationships/chart" Target="../charts/chart13.xml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chart" Target="../charts/chart14.xml"/><Relationship Id="rId4" Type="http://schemas.openxmlformats.org/officeDocument/2006/relationships/chart" Target="../charts/chart15.xml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chart" Target="../charts/chart16.xml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Relationship Id="rId3" Type="http://schemas.openxmlformats.org/officeDocument/2006/relationships/chart" Target="../charts/chart17.xml"/><Relationship Id="rId4" Type="http://schemas.openxmlformats.org/officeDocument/2006/relationships/chart" Target="../charts/chart18.xml"/></Relationships>
</file>

<file path=ppt/slides/_rels/slide1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3.xml"/></Relationships>
</file>

<file path=ppt/slides/_rels/slide1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Relationship Id="rId3" Type="http://schemas.openxmlformats.org/officeDocument/2006/relationships/chart" Target="../charts/chart19.xml"/><Relationship Id="rId4" Type="http://schemas.openxmlformats.org/officeDocument/2006/relationships/chart" Target="../charts/chart20.xml"/></Relationships>
</file>

<file path=ppt/slides/_rels/slide1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Relationship Id="rId3" Type="http://schemas.openxmlformats.org/officeDocument/2006/relationships/image" Target="../media/image11.png"/><Relationship Id="rId4" Type="http://schemas.openxmlformats.org/officeDocument/2006/relationships/chart" Target="../charts/chart21.xml"/><Relationship Id="rId5" Type="http://schemas.openxmlformats.org/officeDocument/2006/relationships/chart" Target="../charts/chart22.xml"/></Relationships>
</file>

<file path=ppt/slides/_rels/slide1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6.xml"/><Relationship Id="rId3" Type="http://schemas.openxmlformats.org/officeDocument/2006/relationships/chart" Target="../charts/chart23.xml"/></Relationships>
</file>

<file path=ppt/slides/_rels/slide1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1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8.xml"/><Relationship Id="rId3" Type="http://schemas.openxmlformats.org/officeDocument/2006/relationships/image" Target="../media/image5.png"/><Relationship Id="rId4" Type="http://schemas.openxmlformats.org/officeDocument/2006/relationships/image" Target="../media/image6.png"/></Relationships>
</file>

<file path=ppt/slides/_rels/slide1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9.xml"/><Relationship Id="rId3" Type="http://schemas.openxmlformats.org/officeDocument/2006/relationships/image" Target="../media/image7.png"/></Relationships>
</file>

<file path=ppt/slides/_rels/slide2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0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1"/>
          <p:cNvSpPr txBox="1"/>
          <p:nvPr/>
        </p:nvSpPr>
        <p:spPr>
          <a:xfrm>
            <a:off x="0" y="3206336"/>
            <a:ext cx="12191999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3600" u="none" cap="none" strike="noStrike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WASH Data from 2024 ISNA</a:t>
            </a:r>
            <a:endParaRPr b="1" i="0" sz="2800" u="none" cap="none" strike="noStrike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7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Google Shape;38;p2"/>
          <p:cNvSpPr txBox="1"/>
          <p:nvPr/>
        </p:nvSpPr>
        <p:spPr>
          <a:xfrm>
            <a:off x="954911" y="159028"/>
            <a:ext cx="6360289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3600" u="none" cap="none" strike="noStrike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Background</a:t>
            </a:r>
            <a:endParaRPr b="1" i="0" sz="2800" u="none" cap="none" strike="noStrike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9" name="Google Shape;39;p2"/>
          <p:cNvSpPr txBox="1"/>
          <p:nvPr/>
        </p:nvSpPr>
        <p:spPr>
          <a:xfrm>
            <a:off x="547851" y="2728808"/>
            <a:ext cx="11075277" cy="161646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1700" u="none" cap="none" strike="noStrike">
                <a:solidFill>
                  <a:srgbClr val="007976"/>
                </a:solidFill>
                <a:latin typeface="Lato"/>
                <a:ea typeface="Lato"/>
                <a:cs typeface="Lato"/>
                <a:sym typeface="Lato"/>
              </a:rPr>
              <a:t>Sampling Method: </a:t>
            </a:r>
            <a:r>
              <a:rPr b="0" i="0" lang="en-US" sz="1700" u="none" cap="none" strike="noStrike">
                <a:solidFill>
                  <a:srgbClr val="000000"/>
                </a:solidFill>
                <a:latin typeface="Lato"/>
                <a:ea typeface="Lato"/>
                <a:cs typeface="Lato"/>
                <a:sym typeface="Lato"/>
              </a:rPr>
              <a:t>A stratified random sampling with probability proportional to the population size at camp level. </a:t>
            </a:r>
            <a:endParaRPr b="0" i="0" sz="1700" u="none" cap="none" strike="noStrike">
              <a:solidFill>
                <a:srgbClr val="000000"/>
              </a:solidFill>
              <a:latin typeface="Lato"/>
              <a:ea typeface="Lato"/>
              <a:cs typeface="Lato"/>
              <a:sym typeface="Lato"/>
            </a:endParaRPr>
          </a:p>
          <a:p>
            <a:pPr indent="0" lvl="0" marL="0" marR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1700" u="none" cap="none" strike="noStrike">
                <a:solidFill>
                  <a:srgbClr val="007976"/>
                </a:solidFill>
                <a:latin typeface="Lato"/>
                <a:ea typeface="Lato"/>
                <a:cs typeface="Lato"/>
                <a:sym typeface="Lato"/>
              </a:rPr>
              <a:t>Sample Size: </a:t>
            </a:r>
            <a:r>
              <a:rPr b="0" i="0" lang="en-US" sz="1700" u="none" cap="none" strike="noStrike">
                <a:solidFill>
                  <a:srgbClr val="000000"/>
                </a:solidFill>
                <a:latin typeface="Lato"/>
                <a:ea typeface="Lato"/>
                <a:cs typeface="Lato"/>
                <a:sym typeface="Lato"/>
              </a:rPr>
              <a:t>Refugees: 3,465 HHs (Ukhia 2730, Teknaf 735), 105 HHs from each Camps</a:t>
            </a:r>
            <a:endParaRPr/>
          </a:p>
          <a:p>
            <a:pPr indent="0" lvl="0" marL="0" marR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1700" u="none" cap="none" strike="noStrike">
                <a:solidFill>
                  <a:srgbClr val="007976"/>
                </a:solidFill>
                <a:latin typeface="Lato"/>
                <a:ea typeface="Lato"/>
                <a:cs typeface="Lato"/>
                <a:sym typeface="Lato"/>
              </a:rPr>
              <a:t>Data Collection: </a:t>
            </a:r>
            <a:r>
              <a:rPr b="0" i="0" lang="en-US" sz="1700" u="none" cap="none" strike="noStrike">
                <a:solidFill>
                  <a:srgbClr val="000000"/>
                </a:solidFill>
                <a:latin typeface="Lato"/>
                <a:ea typeface="Lato"/>
                <a:cs typeface="Lato"/>
                <a:sym typeface="Lato"/>
              </a:rPr>
              <a:t>A joint data collection process has conducted by ISCG, UNHCR/ACTED and IOM/NPM from August to </a:t>
            </a:r>
            <a:r>
              <a:rPr b="0" i="0" lang="en-US" sz="1600" u="none" cap="none" strike="noStrike">
                <a:solidFill>
                  <a:srgbClr val="000000"/>
                </a:solidFill>
                <a:latin typeface="Lato"/>
                <a:ea typeface="Lato"/>
                <a:cs typeface="Lato"/>
                <a:sym typeface="Lato"/>
              </a:rPr>
              <a:t>September 2024, </a:t>
            </a:r>
            <a:r>
              <a:rPr b="1" i="0" lang="en-US" sz="1600" u="none" cap="none" strike="noStrike">
                <a:solidFill>
                  <a:srgbClr val="007976"/>
                </a:solidFill>
                <a:latin typeface="Lato"/>
                <a:ea typeface="Lato"/>
                <a:cs typeface="Lato"/>
                <a:sym typeface="Lato"/>
              </a:rPr>
              <a:t>90% confidence interval and 10% margin of error</a:t>
            </a:r>
            <a:endParaRPr b="0" i="0" sz="16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3" name="Shape 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4" name="Google Shape;44;p3"/>
          <p:cNvGraphicFramePr/>
          <p:nvPr/>
        </p:nvGraphicFramePr>
        <p:xfrm>
          <a:off x="214699" y="1464430"/>
          <a:ext cx="6724263" cy="3657367"/>
        </p:xfrm>
        <a:graphic>
          <a:graphicData uri="http://schemas.openxmlformats.org/drawingml/2006/chart">
            <c:chart r:id="rId3"/>
          </a:graphicData>
        </a:graphic>
      </p:graphicFrame>
      <p:sp>
        <p:nvSpPr>
          <p:cNvPr id="45" name="Google Shape;45;p3"/>
          <p:cNvSpPr txBox="1"/>
          <p:nvPr/>
        </p:nvSpPr>
        <p:spPr>
          <a:xfrm>
            <a:off x="513452" y="1866407"/>
            <a:ext cx="791474" cy="304376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46" name="Google Shape;46;p3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Water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47" name="Google Shape;47;p3"/>
          <p:cNvSpPr txBox="1"/>
          <p:nvPr/>
        </p:nvSpPr>
        <p:spPr>
          <a:xfrm>
            <a:off x="1" y="5582298"/>
            <a:ext cx="12192000" cy="46166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2400" u="none" strike="noStrike">
                <a:solidFill>
                  <a:srgbClr val="149999"/>
                </a:solidFill>
                <a:latin typeface="Calibri"/>
                <a:ea typeface="Calibri"/>
                <a:cs typeface="Calibri"/>
                <a:sym typeface="Calibri"/>
              </a:rPr>
              <a:t>Average 23 liters of domestic water collected per person per day</a:t>
            </a:r>
            <a:endParaRPr/>
          </a:p>
        </p:txBody>
      </p:sp>
      <p:graphicFrame>
        <p:nvGraphicFramePr>
          <p:cNvPr id="48" name="Google Shape;48;p3"/>
          <p:cNvGraphicFramePr/>
          <p:nvPr/>
        </p:nvGraphicFramePr>
        <p:xfrm>
          <a:off x="7035800" y="2001957"/>
          <a:ext cx="5059680" cy="2615763"/>
        </p:xfrm>
        <a:graphic>
          <a:graphicData uri="http://schemas.openxmlformats.org/drawingml/2006/chart">
            <c:chart r:id="rId4"/>
          </a:graphicData>
        </a:graphic>
      </p:graphicFrame>
      <p:sp>
        <p:nvSpPr>
          <p:cNvPr id="49" name="Google Shape;49;p3"/>
          <p:cNvSpPr txBox="1"/>
          <p:nvPr/>
        </p:nvSpPr>
        <p:spPr>
          <a:xfrm>
            <a:off x="10384507" y="2623327"/>
            <a:ext cx="791474" cy="304376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3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4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Sanitation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aphicFrame>
        <p:nvGraphicFramePr>
          <p:cNvPr id="55" name="Google Shape;55;p4"/>
          <p:cNvGraphicFramePr/>
          <p:nvPr/>
        </p:nvGraphicFramePr>
        <p:xfrm>
          <a:off x="513080" y="1782051"/>
          <a:ext cx="5481320" cy="3104910"/>
        </p:xfrm>
        <a:graphic>
          <a:graphicData uri="http://schemas.openxmlformats.org/drawingml/2006/chart">
            <c:chart r:id="rId3"/>
          </a:graphicData>
        </a:graphic>
      </p:graphicFrame>
      <p:graphicFrame>
        <p:nvGraphicFramePr>
          <p:cNvPr id="56" name="Google Shape;56;p4"/>
          <p:cNvGraphicFramePr/>
          <p:nvPr/>
        </p:nvGraphicFramePr>
        <p:xfrm>
          <a:off x="6624320" y="1782051"/>
          <a:ext cx="5298440" cy="3104910"/>
        </p:xfrm>
        <a:graphic>
          <a:graphicData uri="http://schemas.openxmlformats.org/drawingml/2006/chart">
            <c:chart r:id="rId4"/>
          </a:graphicData>
        </a:graphic>
      </p:graphicFrame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60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" name="Google Shape;61;p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668233" y="1517885"/>
            <a:ext cx="7653312" cy="3834757"/>
          </a:xfrm>
          <a:prstGeom prst="rect">
            <a:avLst/>
          </a:prstGeom>
          <a:noFill/>
          <a:ln>
            <a:noFill/>
          </a:ln>
        </p:spPr>
      </p:pic>
      <p:sp>
        <p:nvSpPr>
          <p:cNvPr id="62" name="Google Shape;62;p5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Privatization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3" name="Google Shape;63;p5"/>
          <p:cNvSpPr txBox="1"/>
          <p:nvPr/>
        </p:nvSpPr>
        <p:spPr>
          <a:xfrm>
            <a:off x="6595271" y="1244335"/>
            <a:ext cx="2980529" cy="65558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1800" u="none" strike="noStrike">
                <a:solidFill>
                  <a:srgbClr val="595959"/>
                </a:solidFill>
                <a:latin typeface="Calibri"/>
                <a:ea typeface="Calibri"/>
                <a:cs typeface="Calibri"/>
                <a:sym typeface="Calibri"/>
              </a:rPr>
              <a:t>% of households having built they private family latrine </a:t>
            </a:r>
            <a:endParaRPr/>
          </a:p>
        </p:txBody>
      </p:sp>
      <p:sp>
        <p:nvSpPr>
          <p:cNvPr id="64" name="Google Shape;64;p5"/>
          <p:cNvSpPr txBox="1"/>
          <p:nvPr/>
        </p:nvSpPr>
        <p:spPr>
          <a:xfrm>
            <a:off x="1668233" y="1182192"/>
            <a:ext cx="3429317" cy="6463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1800" u="none" strike="noStrike">
                <a:solidFill>
                  <a:srgbClr val="595959"/>
                </a:solidFill>
                <a:latin typeface="Calibri"/>
                <a:ea typeface="Calibri"/>
                <a:cs typeface="Calibri"/>
                <a:sym typeface="Calibri"/>
              </a:rPr>
              <a:t>% of households having their own private family latrine</a:t>
            </a:r>
            <a:endParaRPr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68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Google Shape;69;p6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Privatization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aphicFrame>
        <p:nvGraphicFramePr>
          <p:cNvPr id="70" name="Google Shape;70;p6"/>
          <p:cNvGraphicFramePr/>
          <p:nvPr/>
        </p:nvGraphicFramePr>
        <p:xfrm>
          <a:off x="721360" y="1803400"/>
          <a:ext cx="5588000" cy="3068320"/>
        </p:xfrm>
        <a:graphic>
          <a:graphicData uri="http://schemas.openxmlformats.org/drawingml/2006/chart">
            <c:chart r:id="rId3"/>
          </a:graphicData>
        </a:graphic>
      </p:graphicFrame>
      <p:graphicFrame>
        <p:nvGraphicFramePr>
          <p:cNvPr id="71" name="Google Shape;71;p6"/>
          <p:cNvGraphicFramePr/>
          <p:nvPr/>
        </p:nvGraphicFramePr>
        <p:xfrm>
          <a:off x="7076440" y="1803400"/>
          <a:ext cx="4719320" cy="3068320"/>
        </p:xfrm>
        <a:graphic>
          <a:graphicData uri="http://schemas.openxmlformats.org/drawingml/2006/chart">
            <c:chart r:id="rId4"/>
          </a:graphicData>
        </a:graphic>
      </p:graphicFrame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75" name="Shape 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6" name="Google Shape;76;p7"/>
          <p:cNvGraphicFramePr/>
          <p:nvPr/>
        </p:nvGraphicFramePr>
        <p:xfrm>
          <a:off x="642939" y="1533524"/>
          <a:ext cx="4786312" cy="3990975"/>
        </p:xfrm>
        <a:graphic>
          <a:graphicData uri="http://schemas.openxmlformats.org/drawingml/2006/chart">
            <c:chart r:id="rId3"/>
          </a:graphicData>
        </a:graphic>
      </p:graphicFrame>
      <p:sp>
        <p:nvSpPr>
          <p:cNvPr id="77" name="Google Shape;77;p7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Privatization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78" name="Google Shape;78;p7"/>
          <p:cNvSpPr txBox="1"/>
          <p:nvPr/>
        </p:nvSpPr>
        <p:spPr>
          <a:xfrm>
            <a:off x="4100513" y="2333308"/>
            <a:ext cx="947737" cy="3133725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79" name="Google Shape;79;p7"/>
          <p:cNvCxnSpPr>
            <a:stCxn id="78" idx="3"/>
          </p:cNvCxnSpPr>
          <p:nvPr/>
        </p:nvCxnSpPr>
        <p:spPr>
          <a:xfrm>
            <a:off x="5048250" y="3900171"/>
            <a:ext cx="1245000" cy="0"/>
          </a:xfrm>
          <a:prstGeom prst="straightConnector1">
            <a:avLst/>
          </a:prstGeom>
          <a:noFill/>
          <a:ln cap="flat" cmpd="sng" w="19050">
            <a:solidFill>
              <a:srgbClr val="FF0000"/>
            </a:solidFill>
            <a:prstDash val="solid"/>
            <a:miter lim="800000"/>
            <a:headEnd len="sm" w="sm" type="none"/>
            <a:tailEnd len="med" w="med" type="triangle"/>
          </a:ln>
        </p:spPr>
      </p:cxnSp>
      <p:graphicFrame>
        <p:nvGraphicFramePr>
          <p:cNvPr id="80" name="Google Shape;80;p7"/>
          <p:cNvGraphicFramePr/>
          <p:nvPr/>
        </p:nvGraphicFramePr>
        <p:xfrm>
          <a:off x="6293235" y="2461666"/>
          <a:ext cx="5603493" cy="2887170"/>
        </p:xfrm>
        <a:graphic>
          <a:graphicData uri="http://schemas.openxmlformats.org/drawingml/2006/chart">
            <c:chart r:id="rId4"/>
          </a:graphicData>
        </a:graphic>
      </p:graphicFrame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84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5" name="Google Shape;85;p8"/>
          <p:cNvGraphicFramePr/>
          <p:nvPr/>
        </p:nvGraphicFramePr>
        <p:xfrm>
          <a:off x="589758" y="1186076"/>
          <a:ext cx="4606026" cy="2593444"/>
        </p:xfrm>
        <a:graphic>
          <a:graphicData uri="http://schemas.openxmlformats.org/drawingml/2006/chart">
            <c:chart r:id="rId3"/>
          </a:graphicData>
        </a:graphic>
      </p:graphicFrame>
      <p:graphicFrame>
        <p:nvGraphicFramePr>
          <p:cNvPr id="86" name="Google Shape;86;p8"/>
          <p:cNvGraphicFramePr/>
          <p:nvPr/>
        </p:nvGraphicFramePr>
        <p:xfrm>
          <a:off x="5961880" y="1064608"/>
          <a:ext cx="5640362" cy="2770792"/>
        </p:xfrm>
        <a:graphic>
          <a:graphicData uri="http://schemas.openxmlformats.org/drawingml/2006/chart">
            <c:chart r:id="rId4"/>
          </a:graphicData>
        </a:graphic>
      </p:graphicFrame>
      <p:sp>
        <p:nvSpPr>
          <p:cNvPr id="87" name="Google Shape;87;p8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Solid Waste Management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8" name="Google Shape;88;p8"/>
          <p:cNvSpPr txBox="1"/>
          <p:nvPr/>
        </p:nvSpPr>
        <p:spPr>
          <a:xfrm>
            <a:off x="3062288" y="2825823"/>
            <a:ext cx="1700212" cy="442912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9" name="Google Shape;89;p8"/>
          <p:cNvSpPr/>
          <p:nvPr/>
        </p:nvSpPr>
        <p:spPr>
          <a:xfrm>
            <a:off x="1427480" y="5479732"/>
            <a:ext cx="1137919" cy="1130617"/>
          </a:xfrm>
          <a:prstGeom prst="ellipse">
            <a:avLst/>
          </a:prstGeom>
          <a:noFill/>
          <a:ln cap="flat" cmpd="sng" w="19050">
            <a:solidFill>
              <a:srgbClr val="FF0000"/>
            </a:solidFill>
            <a:prstDash val="solid"/>
            <a:miter lim="800000"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90" name="Google Shape;90;p8"/>
          <p:cNvCxnSpPr/>
          <p:nvPr/>
        </p:nvCxnSpPr>
        <p:spPr>
          <a:xfrm flipH="1" rot="10800000">
            <a:off x="2565399" y="5280040"/>
            <a:ext cx="3396600" cy="653400"/>
          </a:xfrm>
          <a:prstGeom prst="bentConnector3">
            <a:avLst>
              <a:gd fmla="val 85893" name="adj1"/>
            </a:avLst>
          </a:prstGeom>
          <a:noFill/>
          <a:ln cap="flat" cmpd="sng" w="19050">
            <a:solidFill>
              <a:srgbClr val="FF0000"/>
            </a:solidFill>
            <a:prstDash val="solid"/>
            <a:miter lim="800000"/>
            <a:headEnd len="sm" w="sm" type="none"/>
            <a:tailEnd len="med" w="med" type="triangle"/>
          </a:ln>
        </p:spPr>
      </p:cxnSp>
      <p:sp>
        <p:nvSpPr>
          <p:cNvPr id="91" name="Google Shape;91;p8"/>
          <p:cNvSpPr txBox="1"/>
          <p:nvPr/>
        </p:nvSpPr>
        <p:spPr>
          <a:xfrm>
            <a:off x="6393453" y="1591517"/>
            <a:ext cx="730632" cy="312828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aphicFrame>
        <p:nvGraphicFramePr>
          <p:cNvPr id="92" name="Google Shape;92;p8"/>
          <p:cNvGraphicFramePr/>
          <p:nvPr/>
        </p:nvGraphicFramePr>
        <p:xfrm>
          <a:off x="543560" y="3942535"/>
          <a:ext cx="4652224" cy="2583962"/>
        </p:xfrm>
        <a:graphic>
          <a:graphicData uri="http://schemas.openxmlformats.org/drawingml/2006/chart">
            <c:chart r:id="rId5"/>
          </a:graphicData>
        </a:graphic>
      </p:graphicFrame>
      <p:graphicFrame>
        <p:nvGraphicFramePr>
          <p:cNvPr id="93" name="Google Shape;93;p8"/>
          <p:cNvGraphicFramePr/>
          <p:nvPr/>
        </p:nvGraphicFramePr>
        <p:xfrm>
          <a:off x="5961879" y="3942535"/>
          <a:ext cx="5640362" cy="2583962"/>
        </p:xfrm>
        <a:graphic>
          <a:graphicData uri="http://schemas.openxmlformats.org/drawingml/2006/chart">
            <c:chart r:id="rId6"/>
          </a:graphicData>
        </a:graphic>
      </p:graphicFrame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97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8" name="Google Shape;98;p9"/>
          <p:cNvGraphicFramePr/>
          <p:nvPr/>
        </p:nvGraphicFramePr>
        <p:xfrm>
          <a:off x="3566838" y="1993041"/>
          <a:ext cx="4837906" cy="2743200"/>
        </p:xfrm>
        <a:graphic>
          <a:graphicData uri="http://schemas.openxmlformats.org/drawingml/2006/chart">
            <c:chart r:id="rId3"/>
          </a:graphicData>
        </a:graphic>
      </p:graphicFrame>
      <p:sp>
        <p:nvSpPr>
          <p:cNvPr id="99" name="Google Shape;99;p9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Solid Waste Management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03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4" name="Google Shape;104;p10"/>
          <p:cNvGraphicFramePr/>
          <p:nvPr/>
        </p:nvGraphicFramePr>
        <p:xfrm>
          <a:off x="6531874" y="2065433"/>
          <a:ext cx="5074190" cy="3018440"/>
        </p:xfrm>
        <a:graphic>
          <a:graphicData uri="http://schemas.openxmlformats.org/drawingml/2006/chart">
            <c:chart r:id="rId3"/>
          </a:graphicData>
        </a:graphic>
      </p:graphicFrame>
      <p:graphicFrame>
        <p:nvGraphicFramePr>
          <p:cNvPr id="105" name="Google Shape;105;p10"/>
          <p:cNvGraphicFramePr/>
          <p:nvPr/>
        </p:nvGraphicFramePr>
        <p:xfrm>
          <a:off x="380117" y="2065433"/>
          <a:ext cx="5787004" cy="3018440"/>
        </p:xfrm>
        <a:graphic>
          <a:graphicData uri="http://schemas.openxmlformats.org/drawingml/2006/chart">
            <c:chart r:id="rId4"/>
          </a:graphicData>
        </a:graphic>
      </p:graphicFrame>
      <p:sp>
        <p:nvSpPr>
          <p:cNvPr id="106" name="Google Shape;106;p10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Hygiene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7" name="Google Shape;107;p10"/>
          <p:cNvSpPr txBox="1"/>
          <p:nvPr/>
        </p:nvSpPr>
        <p:spPr>
          <a:xfrm>
            <a:off x="585936" y="2617917"/>
            <a:ext cx="772674" cy="336823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8" name="Google Shape;108;p10"/>
          <p:cNvSpPr txBox="1"/>
          <p:nvPr/>
        </p:nvSpPr>
        <p:spPr>
          <a:xfrm>
            <a:off x="6934650" y="3429000"/>
            <a:ext cx="772674" cy="336823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9" name="Google Shape;109;p10"/>
          <p:cNvSpPr txBox="1"/>
          <p:nvPr/>
        </p:nvSpPr>
        <p:spPr>
          <a:xfrm>
            <a:off x="8110100" y="2954740"/>
            <a:ext cx="772674" cy="336823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3" name="Shape 1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4" name="Google Shape;114;p11"/>
          <p:cNvGraphicFramePr/>
          <p:nvPr/>
        </p:nvGraphicFramePr>
        <p:xfrm>
          <a:off x="2702560" y="2026920"/>
          <a:ext cx="7020560" cy="3266440"/>
        </p:xfrm>
        <a:graphic>
          <a:graphicData uri="http://schemas.openxmlformats.org/drawingml/2006/chart">
            <c:chart r:id="rId3"/>
          </a:graphicData>
        </a:graphic>
      </p:graphicFrame>
      <p:sp>
        <p:nvSpPr>
          <p:cNvPr id="115" name="Google Shape;115;p11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Hygiene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6" name="Google Shape;116;p11"/>
          <p:cNvSpPr txBox="1"/>
          <p:nvPr/>
        </p:nvSpPr>
        <p:spPr>
          <a:xfrm>
            <a:off x="8950446" y="4630804"/>
            <a:ext cx="772674" cy="336823"/>
          </a:xfrm>
          <a:prstGeom prst="rect">
            <a:avLst/>
          </a:prstGeom>
          <a:noFill/>
          <a:ln cap="flat" cmpd="sng" w="19050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0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" name="Google Shape;121;p12"/>
          <p:cNvSpPr txBox="1"/>
          <p:nvPr/>
        </p:nvSpPr>
        <p:spPr>
          <a:xfrm>
            <a:off x="972273" y="164815"/>
            <a:ext cx="6348714" cy="59093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Knowledge Sharing</a:t>
            </a:r>
            <a:endParaRPr b="1" sz="28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aphicFrame>
        <p:nvGraphicFramePr>
          <p:cNvPr id="122" name="Google Shape;122;p12"/>
          <p:cNvGraphicFramePr/>
          <p:nvPr/>
        </p:nvGraphicFramePr>
        <p:xfrm>
          <a:off x="577970" y="2143665"/>
          <a:ext cx="5518030" cy="2807895"/>
        </p:xfrm>
        <a:graphic>
          <a:graphicData uri="http://schemas.openxmlformats.org/drawingml/2006/chart">
            <c:chart r:id="rId3"/>
          </a:graphicData>
        </a:graphic>
      </p:graphicFrame>
      <p:graphicFrame>
        <p:nvGraphicFramePr>
          <p:cNvPr id="123" name="Google Shape;123;p12"/>
          <p:cNvGraphicFramePr/>
          <p:nvPr/>
        </p:nvGraphicFramePr>
        <p:xfrm>
          <a:off x="6573766" y="2143665"/>
          <a:ext cx="5290782" cy="2807897"/>
        </p:xfrm>
        <a:graphic>
          <a:graphicData uri="http://schemas.openxmlformats.org/drawingml/2006/chart">
            <c:chart r:id="rId4"/>
          </a:graphicData>
        </a:graphic>
      </p:graphicFrame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7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" name="Google Shape;128;g34d113d16ae_1_0"/>
          <p:cNvSpPr txBox="1"/>
          <p:nvPr/>
        </p:nvSpPr>
        <p:spPr>
          <a:xfrm>
            <a:off x="0" y="3206336"/>
            <a:ext cx="12192000" cy="59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36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Mainstreaming for WASH</a:t>
            </a:r>
            <a:endParaRPr b="1" i="0" sz="2800" u="none" cap="none" strike="noStrike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2" name="Shape 1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3" name="Google Shape;133;p13"/>
          <p:cNvGraphicFramePr/>
          <p:nvPr/>
        </p:nvGraphicFramePr>
        <p:xfrm>
          <a:off x="6533159" y="1732493"/>
          <a:ext cx="5277274" cy="4260273"/>
        </p:xfrm>
        <a:graphic>
          <a:graphicData uri="http://schemas.openxmlformats.org/drawingml/2006/chart">
            <c:chart r:id="rId3"/>
          </a:graphicData>
        </a:graphic>
      </p:graphicFrame>
      <p:sp>
        <p:nvSpPr>
          <p:cNvPr id="134" name="Google Shape;134;p13"/>
          <p:cNvSpPr txBox="1"/>
          <p:nvPr/>
        </p:nvSpPr>
        <p:spPr>
          <a:xfrm>
            <a:off x="1411857" y="249918"/>
            <a:ext cx="5860212" cy="41431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149A9A"/>
              </a:buClr>
              <a:buSzPts val="2400"/>
              <a:buFont typeface="Calibri"/>
              <a:buNone/>
            </a:pPr>
            <a:r>
              <a:rPr b="1" lang="en-US" sz="2400">
                <a:solidFill>
                  <a:srgbClr val="149A9A"/>
                </a:solidFill>
                <a:latin typeface="Calibri"/>
                <a:ea typeface="Calibri"/>
                <a:cs typeface="Calibri"/>
                <a:sym typeface="Calibri"/>
              </a:rPr>
              <a:t>Health Sector: Health Status and Concerns</a:t>
            </a:r>
            <a:endParaRPr/>
          </a:p>
        </p:txBody>
      </p:sp>
      <p:graphicFrame>
        <p:nvGraphicFramePr>
          <p:cNvPr id="135" name="Google Shape;135;p13"/>
          <p:cNvGraphicFramePr/>
          <p:nvPr/>
        </p:nvGraphicFramePr>
        <p:xfrm>
          <a:off x="151176" y="1036303"/>
          <a:ext cx="6230540" cy="5652654"/>
        </p:xfrm>
        <a:graphic>
          <a:graphicData uri="http://schemas.openxmlformats.org/drawingml/2006/chart">
            <c:chart r:id="rId4"/>
          </a:graphicData>
        </a:graphic>
      </p:graphicFrame>
      <p:sp>
        <p:nvSpPr>
          <p:cNvPr id="136" name="Google Shape;136;p13"/>
          <p:cNvSpPr/>
          <p:nvPr/>
        </p:nvSpPr>
        <p:spPr>
          <a:xfrm>
            <a:off x="552450" y="2085975"/>
            <a:ext cx="5276850" cy="523875"/>
          </a:xfrm>
          <a:prstGeom prst="ellipse">
            <a:avLst/>
          </a:prstGeom>
          <a:noFill/>
          <a:ln cap="flat" cmpd="sng" w="28575">
            <a:solidFill>
              <a:srgbClr val="FF0000"/>
            </a:solidFill>
            <a:prstDash val="solid"/>
            <a:miter lim="800000"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7" name="Google Shape;137;p13"/>
          <p:cNvSpPr/>
          <p:nvPr/>
        </p:nvSpPr>
        <p:spPr>
          <a:xfrm>
            <a:off x="552450" y="2500312"/>
            <a:ext cx="5276850" cy="523875"/>
          </a:xfrm>
          <a:prstGeom prst="ellipse">
            <a:avLst/>
          </a:prstGeom>
          <a:noFill/>
          <a:ln cap="flat" cmpd="sng" w="28575">
            <a:solidFill>
              <a:srgbClr val="FF0000"/>
            </a:solidFill>
            <a:prstDash val="solid"/>
            <a:miter lim="800000"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8" name="Google Shape;138;p13"/>
          <p:cNvSpPr/>
          <p:nvPr/>
        </p:nvSpPr>
        <p:spPr>
          <a:xfrm>
            <a:off x="6533583" y="3738562"/>
            <a:ext cx="5276850" cy="523875"/>
          </a:xfrm>
          <a:prstGeom prst="ellipse">
            <a:avLst/>
          </a:prstGeom>
          <a:noFill/>
          <a:ln cap="flat" cmpd="sng" w="28575">
            <a:solidFill>
              <a:srgbClr val="FF0000"/>
            </a:solidFill>
            <a:prstDash val="solid"/>
            <a:miter lim="800000"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9" name="Google Shape;139;p13"/>
          <p:cNvSpPr/>
          <p:nvPr/>
        </p:nvSpPr>
        <p:spPr>
          <a:xfrm>
            <a:off x="6533583" y="4341789"/>
            <a:ext cx="5276850" cy="523875"/>
          </a:xfrm>
          <a:prstGeom prst="ellipse">
            <a:avLst/>
          </a:prstGeom>
          <a:noFill/>
          <a:ln cap="flat" cmpd="sng" w="28575">
            <a:solidFill>
              <a:srgbClr val="FF0000"/>
            </a:solidFill>
            <a:prstDash val="solid"/>
            <a:miter lim="800000"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0" name="Google Shape;140;p13"/>
          <p:cNvSpPr/>
          <p:nvPr/>
        </p:nvSpPr>
        <p:spPr>
          <a:xfrm>
            <a:off x="208326" y="4738687"/>
            <a:ext cx="5276850" cy="523875"/>
          </a:xfrm>
          <a:prstGeom prst="ellipse">
            <a:avLst/>
          </a:prstGeom>
          <a:noFill/>
          <a:ln cap="flat" cmpd="sng" w="28575">
            <a:solidFill>
              <a:srgbClr val="FF0000"/>
            </a:solidFill>
            <a:prstDash val="solid"/>
            <a:miter lim="800000"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44" name="Shape 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A black and white logo&#10;&#10;Description automatically generated" id="145" name="Google Shape;145;p1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0486053" y="6444734"/>
            <a:ext cx="1547685" cy="432891"/>
          </a:xfrm>
          <a:prstGeom prst="rect">
            <a:avLst/>
          </a:prstGeom>
          <a:noFill/>
          <a:ln>
            <a:noFill/>
          </a:ln>
        </p:spPr>
      </p:pic>
      <p:graphicFrame>
        <p:nvGraphicFramePr>
          <p:cNvPr id="146" name="Google Shape;146;p14"/>
          <p:cNvGraphicFramePr/>
          <p:nvPr/>
        </p:nvGraphicFramePr>
        <p:xfrm>
          <a:off x="6707440" y="1099011"/>
          <a:ext cx="5240034" cy="2093622"/>
        </p:xfrm>
        <a:graphic>
          <a:graphicData uri="http://schemas.openxmlformats.org/drawingml/2006/chart">
            <c:chart r:id="rId4"/>
          </a:graphicData>
        </a:graphic>
      </p:graphicFrame>
      <p:sp>
        <p:nvSpPr>
          <p:cNvPr id="147" name="Google Shape;147;p14"/>
          <p:cNvSpPr/>
          <p:nvPr/>
        </p:nvSpPr>
        <p:spPr>
          <a:xfrm>
            <a:off x="168007" y="1098770"/>
            <a:ext cx="6349042" cy="258532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spAutoFit/>
          </a:bodyPr>
          <a:lstStyle/>
          <a:p>
            <a:pPr indent="-285750" lvl="0" marL="28575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1800"/>
              <a:buFont typeface="Arial"/>
              <a:buChar char="•"/>
            </a:pPr>
            <a:r>
              <a:rPr b="1" i="0" lang="en-US" sz="1800" u="none" cap="none" strike="noStrike">
                <a:solidFill>
                  <a:schemeClr val="accent2"/>
                </a:solidFill>
                <a:latin typeface="Arial"/>
                <a:ea typeface="Arial"/>
                <a:cs typeface="Arial"/>
                <a:sym typeface="Arial"/>
              </a:rPr>
              <a:t>73% </a:t>
            </a:r>
            <a:r>
              <a:rPr b="0" i="0" lang="en-US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of households have at least one income source</a:t>
            </a:r>
            <a:endParaRPr/>
          </a:p>
          <a:p>
            <a:pPr indent="-285750" lvl="1" marL="742950" marR="0" rtl="0" algn="l"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1800"/>
              <a:buFont typeface="Arial"/>
              <a:buChar char="•"/>
            </a:pPr>
            <a:r>
              <a:rPr b="1" i="0" lang="en-US" sz="1800" u="none" cap="none" strike="noStrike">
                <a:solidFill>
                  <a:schemeClr val="accent2"/>
                </a:solidFill>
                <a:latin typeface="Arial"/>
                <a:ea typeface="Arial"/>
                <a:cs typeface="Arial"/>
                <a:sym typeface="Arial"/>
              </a:rPr>
              <a:t>79% </a:t>
            </a:r>
            <a:r>
              <a:rPr b="0" i="0" lang="en-US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of HH has single sources of Income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285750" lvl="1" marL="742950" marR="0" rtl="0" algn="l"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1800"/>
              <a:buFont typeface="Arial"/>
              <a:buChar char="•"/>
            </a:pPr>
            <a:r>
              <a:rPr b="1" i="0" lang="en-US" sz="1800" u="none" cap="none" strike="noStrike">
                <a:solidFill>
                  <a:schemeClr val="accent2"/>
                </a:solidFill>
                <a:latin typeface="Arial"/>
                <a:ea typeface="Arial"/>
                <a:cs typeface="Arial"/>
                <a:sym typeface="Arial"/>
              </a:rPr>
              <a:t>55% </a:t>
            </a:r>
            <a:r>
              <a:rPr b="0" i="0" lang="en-US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of households earn less than 5,000 BDT/month (MSNA 2023 median income: 3,000 BDT)</a:t>
            </a:r>
            <a:endParaRPr/>
          </a:p>
          <a:p>
            <a:pPr indent="-171450" lvl="0" marL="28575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285750" lvl="0" marL="28575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1800"/>
              <a:buFont typeface="Arial"/>
              <a:buChar char="•"/>
            </a:pPr>
            <a:r>
              <a:rPr b="1" i="0" lang="en-US" sz="1800" u="none" cap="none" strike="noStrike">
                <a:solidFill>
                  <a:schemeClr val="accent2"/>
                </a:solidFill>
                <a:latin typeface="Arial"/>
                <a:ea typeface="Arial"/>
                <a:cs typeface="Arial"/>
                <a:sym typeface="Arial"/>
              </a:rPr>
              <a:t>35% </a:t>
            </a:r>
            <a:r>
              <a:rPr b="0" i="0" lang="en-US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of individuals contribute to household income</a:t>
            </a:r>
            <a:endParaRPr/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-US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	Men (25-60) are primary earners (23%), while 	women in this group contribute only </a:t>
            </a:r>
            <a:r>
              <a:rPr b="0" i="0" lang="en-US" sz="1800" u="none" cap="none" strike="noStrike">
                <a:solidFill>
                  <a:srgbClr val="FF0000"/>
                </a:solidFill>
                <a:latin typeface="Arial"/>
                <a:ea typeface="Arial"/>
                <a:cs typeface="Arial"/>
                <a:sym typeface="Arial"/>
              </a:rPr>
              <a:t>2%</a:t>
            </a:r>
            <a:endParaRPr/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r>
              <a:rPr b="0" i="0" lang="en-US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Men (18-24) contribute 9%, women only</a:t>
            </a:r>
            <a:r>
              <a:rPr b="0" i="0" lang="en-US" sz="1800" u="none" cap="none" strike="noStrike">
                <a:solidFill>
                  <a:srgbClr val="FF0000"/>
                </a:solidFill>
                <a:latin typeface="Arial"/>
                <a:ea typeface="Arial"/>
                <a:cs typeface="Arial"/>
                <a:sym typeface="Arial"/>
              </a:rPr>
              <a:t> 1%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aphicFrame>
        <p:nvGraphicFramePr>
          <p:cNvPr id="148" name="Google Shape;148;p14"/>
          <p:cNvGraphicFramePr/>
          <p:nvPr/>
        </p:nvGraphicFramePr>
        <p:xfrm>
          <a:off x="5745192" y="3580009"/>
          <a:ext cx="6349042" cy="2973382"/>
        </p:xfrm>
        <a:graphic>
          <a:graphicData uri="http://schemas.openxmlformats.org/drawingml/2006/chart">
            <c:chart r:id="rId5"/>
          </a:graphicData>
        </a:graphic>
      </p:graphicFrame>
      <p:graphicFrame>
        <p:nvGraphicFramePr>
          <p:cNvPr id="149" name="Google Shape;149;p14"/>
          <p:cNvGraphicFramePr/>
          <p:nvPr/>
        </p:nvGraphicFramePr>
        <p:xfrm>
          <a:off x="339052" y="4348449"/>
          <a:ext cx="3000000" cy="3000000"/>
        </p:xfrm>
        <a:graphic>
          <a:graphicData uri="http://schemas.openxmlformats.org/drawingml/2006/table">
            <a:tbl>
              <a:tblPr>
                <a:noFill/>
                <a:tableStyleId>{07632861-FCFA-4D98-920F-54B941B3858E}</a:tableStyleId>
              </a:tblPr>
              <a:tblGrid>
                <a:gridCol w="3278200"/>
                <a:gridCol w="1747175"/>
              </a:tblGrid>
              <a:tr h="254125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en-US" sz="1600" u="none" cap="none" strike="noStrike"/>
                        <a:t>Range</a:t>
                      </a:r>
                      <a:endParaRPr/>
                    </a:p>
                  </a:txBody>
                  <a:tcPr marT="0" marB="0" marR="0" marL="0" anchor="b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en-US" sz="1600" u="none" cap="none" strike="noStrike"/>
                        <a:t>%</a:t>
                      </a:r>
                      <a:endParaRPr b="1" i="0" sz="16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</a:tr>
              <a:tr h="368425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600" u="none" cap="none" strike="noStrike"/>
                        <a:t>1-3000 BDT</a:t>
                      </a:r>
                      <a:endParaRPr b="0" i="0" sz="16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800" u="none" cap="none" strike="noStrike"/>
                        <a:t>23%</a:t>
                      </a:r>
                      <a:endParaRPr b="0" i="0" sz="18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</a:tr>
              <a:tr h="368425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600" u="none" cap="none" strike="noStrike"/>
                        <a:t>3001- 5000 BDT</a:t>
                      </a:r>
                      <a:endParaRPr b="0" i="0" sz="16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800" u="none" cap="none" strike="noStrike"/>
                        <a:t>32%</a:t>
                      </a:r>
                      <a:endParaRPr b="0" i="0" sz="18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</a:tr>
              <a:tr h="368425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600" u="none" cap="none" strike="noStrike"/>
                        <a:t>5001_-7000 BDT</a:t>
                      </a:r>
                      <a:endParaRPr b="0" i="0" sz="16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800" u="none" cap="none" strike="noStrike"/>
                        <a:t>22%</a:t>
                      </a:r>
                      <a:endParaRPr b="0" i="0" sz="18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</a:tr>
              <a:tr h="368425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600" u="none" cap="none" strike="noStrike"/>
                        <a:t>7001- 10000 BDT</a:t>
                      </a:r>
                      <a:endParaRPr b="0" i="0" sz="16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800" u="none" cap="none" strike="noStrike"/>
                        <a:t>14%</a:t>
                      </a:r>
                      <a:endParaRPr b="0" i="0" sz="18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</a:tr>
              <a:tr h="368425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600" u="none" cap="none" strike="noStrike"/>
                        <a:t>above 10000 BDT</a:t>
                      </a:r>
                      <a:endParaRPr b="0" i="0" sz="16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800" u="none" cap="none" strike="noStrike"/>
                        <a:t>9%</a:t>
                      </a:r>
                      <a:endParaRPr b="0" i="0" sz="1800" u="none" cap="none" strike="noStrike">
                        <a:solidFill>
                          <a:srgbClr val="000000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T="0" marB="0" marR="0" marL="0" anchor="b"/>
                </a:tc>
              </a:tr>
            </a:tbl>
          </a:graphicData>
        </a:graphic>
      </p:graphicFrame>
      <p:sp>
        <p:nvSpPr>
          <p:cNvPr id="150" name="Google Shape;150;p14"/>
          <p:cNvSpPr txBox="1"/>
          <p:nvPr/>
        </p:nvSpPr>
        <p:spPr>
          <a:xfrm>
            <a:off x="244526" y="3950330"/>
            <a:ext cx="5500666" cy="23764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i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How much is your total HH income average per month?</a:t>
            </a:r>
            <a:endParaRPr b="1" i="1" sz="20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1" name="Google Shape;151;p14"/>
          <p:cNvSpPr txBox="1"/>
          <p:nvPr/>
        </p:nvSpPr>
        <p:spPr>
          <a:xfrm>
            <a:off x="931601" y="14962"/>
            <a:ext cx="6847421" cy="92333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700">
                <a:solidFill>
                  <a:srgbClr val="006666"/>
                </a:solidFill>
                <a:latin typeface="Calibri"/>
                <a:ea typeface="Calibri"/>
                <a:cs typeface="Calibri"/>
                <a:sym typeface="Calibri"/>
              </a:rPr>
              <a:t>Livelihoods and Skills Development Sector</a:t>
            </a:r>
            <a:endParaRPr/>
          </a:p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7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Priority Needs and Gaps</a:t>
            </a:r>
            <a:endParaRPr/>
          </a:p>
        </p:txBody>
      </p:sp>
      <p:sp>
        <p:nvSpPr>
          <p:cNvPr id="152" name="Google Shape;152;p14"/>
          <p:cNvSpPr txBox="1"/>
          <p:nvPr/>
        </p:nvSpPr>
        <p:spPr>
          <a:xfrm>
            <a:off x="6211018" y="4813540"/>
            <a:ext cx="448573" cy="715992"/>
          </a:xfrm>
          <a:prstGeom prst="rect">
            <a:avLst/>
          </a:prstGeom>
          <a:noFill/>
          <a:ln cap="flat" cmpd="sng" w="28575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3" name="Google Shape;153;p14"/>
          <p:cNvSpPr txBox="1"/>
          <p:nvPr/>
        </p:nvSpPr>
        <p:spPr>
          <a:xfrm>
            <a:off x="7776146" y="5089584"/>
            <a:ext cx="384444" cy="439947"/>
          </a:xfrm>
          <a:prstGeom prst="rect">
            <a:avLst/>
          </a:prstGeom>
          <a:noFill/>
          <a:ln cap="flat" cmpd="sng" w="28575">
            <a:solidFill>
              <a:srgbClr val="00206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4" name="Google Shape;154;p14"/>
          <p:cNvSpPr txBox="1"/>
          <p:nvPr/>
        </p:nvSpPr>
        <p:spPr>
          <a:xfrm>
            <a:off x="9259893" y="4261447"/>
            <a:ext cx="393938" cy="1268083"/>
          </a:xfrm>
          <a:prstGeom prst="rect">
            <a:avLst/>
          </a:prstGeom>
          <a:noFill/>
          <a:ln cap="flat" cmpd="sng" w="28575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5" name="Google Shape;155;p14"/>
          <p:cNvSpPr txBox="1"/>
          <p:nvPr/>
        </p:nvSpPr>
        <p:spPr>
          <a:xfrm>
            <a:off x="10766644" y="5066700"/>
            <a:ext cx="384444" cy="439947"/>
          </a:xfrm>
          <a:prstGeom prst="rect">
            <a:avLst/>
          </a:prstGeom>
          <a:noFill/>
          <a:ln cap="flat" cmpd="sng" w="28575">
            <a:solidFill>
              <a:srgbClr val="00206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6" name="Google Shape;156;p14"/>
          <p:cNvSpPr txBox="1"/>
          <p:nvPr/>
        </p:nvSpPr>
        <p:spPr>
          <a:xfrm>
            <a:off x="319175" y="4330461"/>
            <a:ext cx="4572002" cy="1017917"/>
          </a:xfrm>
          <a:prstGeom prst="rect">
            <a:avLst/>
          </a:prstGeom>
          <a:noFill/>
          <a:ln cap="flat" cmpd="sng" w="28575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60" name="Shape 1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61" name="Google Shape;161;p15"/>
          <p:cNvGraphicFramePr/>
          <p:nvPr/>
        </p:nvGraphicFramePr>
        <p:xfrm>
          <a:off x="539367" y="1934998"/>
          <a:ext cx="10751127" cy="4563942"/>
        </p:xfrm>
        <a:graphic>
          <a:graphicData uri="http://schemas.openxmlformats.org/drawingml/2006/chart">
            <c:chart r:id="rId3"/>
          </a:graphicData>
        </a:graphic>
      </p:graphicFrame>
      <p:sp>
        <p:nvSpPr>
          <p:cNvPr id="162" name="Google Shape;162;p15"/>
          <p:cNvSpPr txBox="1"/>
          <p:nvPr/>
        </p:nvSpPr>
        <p:spPr>
          <a:xfrm>
            <a:off x="539367" y="1210951"/>
            <a:ext cx="7752359" cy="615553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-285750" lvl="0" marL="28575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1800"/>
              <a:buFont typeface="Arial"/>
              <a:buChar char="•"/>
            </a:pPr>
            <a:r>
              <a:rPr b="1" lang="en-US" sz="1800">
                <a:solidFill>
                  <a:schemeClr val="accent2"/>
                </a:solidFill>
                <a:latin typeface="Calibri"/>
                <a:ea typeface="Calibri"/>
                <a:cs typeface="Calibri"/>
                <a:sym typeface="Calibri"/>
              </a:rPr>
              <a:t>47% </a:t>
            </a:r>
            <a:r>
              <a:rPr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of households rely on casual labor (up from 38% in 2023 MSNA)</a:t>
            </a:r>
            <a:endParaRPr/>
          </a:p>
          <a:p>
            <a:pPr indent="-285750" lvl="0" marL="28575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1600"/>
              <a:buFont typeface="Arial"/>
              <a:buChar char="•"/>
            </a:pPr>
            <a:r>
              <a:rPr b="1" i="0" lang="en-US" sz="1600" u="none" cap="none" strike="noStrike">
                <a:solidFill>
                  <a:schemeClr val="accent2"/>
                </a:solidFill>
                <a:latin typeface="Arial"/>
                <a:ea typeface="Arial"/>
                <a:cs typeface="Arial"/>
                <a:sym typeface="Arial"/>
              </a:rPr>
              <a:t>Only 8% </a:t>
            </a:r>
            <a:r>
              <a:rPr b="0" i="0" lang="en-US" sz="16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of total eng</a:t>
            </a:r>
            <a:r>
              <a:rPr lang="en-US" sz="16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agement are women</a:t>
            </a:r>
            <a:endParaRPr/>
          </a:p>
        </p:txBody>
      </p:sp>
      <p:sp>
        <p:nvSpPr>
          <p:cNvPr id="163" name="Google Shape;163;p15"/>
          <p:cNvSpPr txBox="1"/>
          <p:nvPr/>
        </p:nvSpPr>
        <p:spPr>
          <a:xfrm>
            <a:off x="931601" y="14962"/>
            <a:ext cx="6847421" cy="92333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700">
                <a:solidFill>
                  <a:srgbClr val="006666"/>
                </a:solidFill>
                <a:latin typeface="Calibri"/>
                <a:ea typeface="Calibri"/>
                <a:cs typeface="Calibri"/>
                <a:sym typeface="Calibri"/>
              </a:rPr>
              <a:t>Livelihoods and Skills Development Sector</a:t>
            </a:r>
            <a:endParaRPr/>
          </a:p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7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Priority Needs and Gaps</a:t>
            </a:r>
            <a:endParaRPr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67" name="Shape 1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8" name="Google Shape;168;p16"/>
          <p:cNvSpPr txBox="1"/>
          <p:nvPr/>
        </p:nvSpPr>
        <p:spPr>
          <a:xfrm>
            <a:off x="1163525" y="1652210"/>
            <a:ext cx="9033878" cy="286232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ISNA 2024 – Washington Group of Questionnaire (short set)</a:t>
            </a:r>
            <a:endParaRPr/>
          </a:p>
          <a:p>
            <a:pPr indent="0" lvl="0" marL="0" marR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b="1" i="1" lang="en-US" sz="1800">
                <a:solidFill>
                  <a:srgbClr val="C00000"/>
                </a:solidFill>
                <a:latin typeface="Calibri"/>
                <a:ea typeface="Calibri"/>
                <a:cs typeface="Calibri"/>
                <a:sym typeface="Calibri"/>
              </a:rPr>
              <a:t>12%</a:t>
            </a:r>
            <a:r>
              <a:rPr i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responded to have at least one disability (11% female, 13% male)</a:t>
            </a:r>
            <a:endParaRPr/>
          </a:p>
          <a:p>
            <a:pPr indent="0" lvl="0" marL="0" marR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i="1"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0" lvl="0" marL="0" marR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Breakdown per category</a:t>
            </a:r>
            <a:endParaRPr/>
          </a:p>
          <a:p>
            <a:pPr indent="-285750" lvl="0" marL="285750" marR="0" rtl="0" algn="just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4.58%</a:t>
            </a:r>
            <a:r>
              <a:rPr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has difficulty seeing even after wearing glasses</a:t>
            </a:r>
            <a:endParaRPr/>
          </a:p>
          <a:p>
            <a:pPr indent="-285750" lvl="0" marL="285750" marR="0" rtl="0" algn="just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2.85%</a:t>
            </a:r>
            <a:r>
              <a:rPr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has difficulty hearing even after wearing hearing aid</a:t>
            </a:r>
            <a:endParaRPr/>
          </a:p>
          <a:p>
            <a:pPr indent="-285750" lvl="0" marL="285750" marR="0" rtl="0" algn="just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7.19%</a:t>
            </a:r>
            <a:r>
              <a:rPr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has difficulty walking and climbing steps</a:t>
            </a:r>
            <a:endParaRPr/>
          </a:p>
          <a:p>
            <a:pPr indent="-285750" lvl="0" marL="285750" marR="0" rtl="0" algn="just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3.9%</a:t>
            </a:r>
            <a:r>
              <a:rPr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has difficulty remembering or concentrating</a:t>
            </a:r>
            <a:endParaRPr/>
          </a:p>
          <a:p>
            <a:pPr indent="-285750" lvl="0" marL="285750" marR="0" rtl="0" algn="just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4.49%</a:t>
            </a:r>
            <a:r>
              <a:rPr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has difficulty with self-care</a:t>
            </a:r>
            <a:endParaRPr/>
          </a:p>
          <a:p>
            <a:pPr indent="-285750" lvl="0" marL="285750" marR="0" rtl="0" algn="just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2.14%</a:t>
            </a:r>
            <a:r>
              <a:rPr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has difficulty understanding or being understood</a:t>
            </a:r>
            <a:endParaRPr/>
          </a:p>
        </p:txBody>
      </p:sp>
      <p:sp>
        <p:nvSpPr>
          <p:cNvPr id="169" name="Google Shape;169;p16"/>
          <p:cNvSpPr txBox="1"/>
          <p:nvPr/>
        </p:nvSpPr>
        <p:spPr>
          <a:xfrm>
            <a:off x="1163525" y="198732"/>
            <a:ext cx="6094562" cy="52322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800">
                <a:solidFill>
                  <a:srgbClr val="149999"/>
                </a:solidFill>
                <a:latin typeface="Calibri"/>
                <a:ea typeface="Calibri"/>
                <a:cs typeface="Calibri"/>
                <a:sym typeface="Calibri"/>
              </a:rPr>
              <a:t>AGE &amp; DISABILITY</a:t>
            </a:r>
            <a:endParaRPr sz="2800">
              <a:solidFill>
                <a:srgbClr val="14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70" name="Google Shape;170;p16"/>
          <p:cNvSpPr txBox="1"/>
          <p:nvPr/>
        </p:nvSpPr>
        <p:spPr>
          <a:xfrm>
            <a:off x="367121" y="1154280"/>
            <a:ext cx="6198576" cy="41549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100">
                <a:solidFill>
                  <a:srgbClr val="149999"/>
                </a:solidFill>
                <a:latin typeface="Calibri"/>
                <a:ea typeface="Calibri"/>
                <a:cs typeface="Calibri"/>
                <a:sym typeface="Calibri"/>
              </a:rPr>
              <a:t>Demographic data</a:t>
            </a:r>
            <a:endParaRPr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74" name="Shape 1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5" name="Google Shape;175;p17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395998" y="1596578"/>
            <a:ext cx="5489511" cy="3131983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</p:pic>
      <p:sp>
        <p:nvSpPr>
          <p:cNvPr id="176" name="Google Shape;176;p17"/>
          <p:cNvSpPr txBox="1"/>
          <p:nvPr/>
        </p:nvSpPr>
        <p:spPr>
          <a:xfrm>
            <a:off x="1072055" y="253020"/>
            <a:ext cx="6314089" cy="46166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400">
                <a:solidFill>
                  <a:srgbClr val="009999"/>
                </a:solidFill>
                <a:latin typeface="Calibri"/>
                <a:ea typeface="Calibri"/>
                <a:cs typeface="Calibri"/>
                <a:sym typeface="Calibri"/>
              </a:rPr>
              <a:t>EEN: Strengthening community resilience</a:t>
            </a:r>
            <a:endParaRPr/>
          </a:p>
        </p:txBody>
      </p:sp>
      <p:pic>
        <p:nvPicPr>
          <p:cNvPr id="177" name="Google Shape;177;p17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6306490" y="1585190"/>
            <a:ext cx="5489512" cy="3143371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81" name="Shape 1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2" name="Google Shape;182;p18"/>
          <p:cNvPicPr preferRelativeResize="0"/>
          <p:nvPr/>
        </p:nvPicPr>
        <p:blipFill rotWithShape="1">
          <a:blip r:embed="rId3">
            <a:alphaModFix/>
          </a:blip>
          <a:srcRect b="2732" l="1392" r="1114" t="3267"/>
          <a:stretch/>
        </p:blipFill>
        <p:spPr>
          <a:xfrm>
            <a:off x="3139976" y="1320262"/>
            <a:ext cx="6228311" cy="5154593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</p:pic>
      <p:sp>
        <p:nvSpPr>
          <p:cNvPr id="183" name="Google Shape;183;p18"/>
          <p:cNvSpPr txBox="1"/>
          <p:nvPr/>
        </p:nvSpPr>
        <p:spPr>
          <a:xfrm>
            <a:off x="755310" y="73766"/>
            <a:ext cx="6913077" cy="46166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2400">
                <a:solidFill>
                  <a:srgbClr val="009999"/>
                </a:solidFill>
                <a:latin typeface="Calibri"/>
                <a:ea typeface="Calibri"/>
                <a:cs typeface="Calibri"/>
                <a:sym typeface="Calibri"/>
              </a:rPr>
              <a:t>ACCOUNTABILITY TO AFFECTED POPULATIONS (AAP)</a:t>
            </a:r>
            <a:endParaRPr sz="2400">
              <a:solidFill>
                <a:srgbClr val="00999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84" name="Google Shape;184;p18"/>
          <p:cNvSpPr txBox="1"/>
          <p:nvPr/>
        </p:nvSpPr>
        <p:spPr>
          <a:xfrm>
            <a:off x="850199" y="463386"/>
            <a:ext cx="6198576" cy="36933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Information dissemination</a:t>
            </a:r>
            <a:endParaRPr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88" name="Shape 1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" name="Google Shape;189;p19"/>
          <p:cNvSpPr txBox="1"/>
          <p:nvPr/>
        </p:nvSpPr>
        <p:spPr>
          <a:xfrm>
            <a:off x="864079" y="2222774"/>
            <a:ext cx="10343072" cy="166635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The WASH Sector will provide feedback to Partners based on findings from the Inter Sector Needs Assessment (ISNA) 2024, conducted at the household level within the Camps.</a:t>
            </a:r>
            <a:endParaRPr/>
          </a:p>
          <a:p>
            <a:pPr indent="0" lvl="0" marL="0" marR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0" lvl="0" marL="0" marR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This email communication will highlight areas identified from beneficiaries’ perceptions that require attention to enhance service delivery and improve hygiene standard across the Camps. </a:t>
            </a:r>
            <a:endParaRPr/>
          </a:p>
        </p:txBody>
      </p:sp>
    </p:spTree>
  </p:cSld>
  <p:clrMapOvr>
    <a:masterClrMapping/>
  </p:clrMapOvr>
</p:sld>
</file>

<file path=ppt/theme/_rels/themeOverride1.xml.rels><?xml version="1.0" encoding="UTF-8" standalone="yes"?><Relationships xmlns="http://schemas.openxmlformats.org/package/2006/relationships"><Relationship Id="rId1" Type="http://schemas.openxmlformats.org/officeDocument/2006/relationships/image" Target="../media/image1.jpg"/></Relationships>
</file>

<file path=ppt/theme/_rels/themeOverride2.xml.rels><?xml version="1.0" encoding="UTF-8" standalone="yes"?><Relationships xmlns="http://schemas.openxmlformats.org/package/2006/relationships"><Relationship Id="rId1" Type="http://schemas.openxmlformats.org/officeDocument/2006/relationships/image" Target="../media/image1.jpg"/></Relationships>
</file>

<file path=ppt/theme/theme1.xml><?xml version="1.0" encoding="utf-8"?>
<a:theme xmlns:a="http://schemas.openxmlformats.org/drawingml/2006/main" xmlns:r="http://schemas.openxmlformats.org/officeDocument/2006/relationships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Override1.xml><?xml version="1.0" encoding="utf-8"?>
<a:themeOverride xmlns:a="http://schemas.openxmlformats.org/drawingml/2006/main">
  <a:clrScheme name="Integral">
    <a:dk1>
      <a:sysClr val="windowText" lastClr="000000"/>
    </a:dk1>
    <a:lt1>
      <a:sysClr val="window" lastClr="FFFFFF"/>
    </a:lt1>
    <a:dk2>
      <a:srgbClr val="335B74"/>
    </a:dk2>
    <a:lt2>
      <a:srgbClr val="DFE3E5"/>
    </a:lt2>
    <a:accent1>
      <a:srgbClr val="1CADE4"/>
    </a:accent1>
    <a:accent2>
      <a:srgbClr val="2683C6"/>
    </a:accent2>
    <a:accent3>
      <a:srgbClr val="27CED7"/>
    </a:accent3>
    <a:accent4>
      <a:srgbClr val="42BA97"/>
    </a:accent4>
    <a:accent5>
      <a:srgbClr val="3E8853"/>
    </a:accent5>
    <a:accent6>
      <a:srgbClr val="62A39F"/>
    </a:accent6>
    <a:hlink>
      <a:srgbClr val="6B9F25"/>
    </a:hlink>
    <a:folHlink>
      <a:srgbClr val="B26B02"/>
    </a:folHlink>
  </a:clrScheme>
  <a:fontScheme name="Integral">
    <a:majorFont>
      <a:latin typeface="Tw Cen MT Condensed" panose="020B0606020104020203"/>
      <a:ea typeface=""/>
      <a:cs typeface=""/>
      <a:font script="Grek" typeface="Calibri"/>
      <a:font script="Cyrl" typeface="Calibri"/>
      <a:font script="Jpan" typeface="メイリオ"/>
      <a:font script="Hang" typeface="HY얕은샘물M"/>
      <a:font script="Hans" typeface="华文仿宋"/>
      <a:font script="Hant" typeface="微軟正黑體"/>
      <a:font script="Arab" typeface="Arial"/>
      <a:font script="Hebr" typeface="Levenim MT"/>
      <a:font script="Thai" typeface="Frees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ahoma"/>
      <a:font script="Uigh" typeface="Microsoft Uighur"/>
      <a:font script="Geor" typeface="Sylfaen"/>
    </a:majorFont>
    <a:minorFont>
      <a:latin typeface="Tw Cen MT" panose="020B0602020104020603"/>
      <a:ea typeface=""/>
      <a:cs typeface=""/>
      <a:font script="Grek" typeface="Calibri"/>
      <a:font script="Cyrl" typeface="Calibri"/>
      <a:font script="Jpan" typeface="メイリオ"/>
      <a:font script="Hang" typeface="HY얕은샘물M"/>
      <a:font script="Hans" typeface="华文仿宋"/>
      <a:font script="Hant" typeface="微軟正黑體"/>
      <a:font script="Arab" typeface="Arial"/>
      <a:font script="Hebr" typeface="Levenim MT"/>
      <a:font script="Thai" typeface="Frees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ahoma"/>
      <a:font script="Uigh" typeface="Microsoft Uighur"/>
      <a:font script="Geor" typeface="Sylfaen"/>
    </a:minorFont>
  </a:fontScheme>
  <a:fmtScheme name="Integral">
    <a:fillStyleLst>
      <a:solidFill>
        <a:schemeClr val="phClr"/>
      </a:solidFill>
      <a:gradFill rotWithShape="1">
        <a:gsLst>
          <a:gs pos="0">
            <a:schemeClr val="phClr">
              <a:tint val="83000"/>
              <a:satMod val="100000"/>
              <a:lumMod val="100000"/>
            </a:schemeClr>
          </a:gs>
          <a:gs pos="100000">
            <a:schemeClr val="phClr">
              <a:tint val="61000"/>
              <a:satMod val="150000"/>
              <a:lumMod val="100000"/>
            </a:schemeClr>
          </a:gs>
        </a:gsLst>
        <a:path path="circle">
          <a:fillToRect l="100000" t="100000" r="100000" b="100000"/>
        </a:path>
      </a:gradFill>
      <a:gradFill rotWithShape="1">
        <a:gsLst>
          <a:gs pos="0">
            <a:schemeClr val="phClr">
              <a:tint val="100000"/>
              <a:shade val="85000"/>
              <a:satMod val="100000"/>
              <a:lumMod val="100000"/>
            </a:schemeClr>
          </a:gs>
          <a:gs pos="100000">
            <a:schemeClr val="phClr">
              <a:tint val="90000"/>
              <a:shade val="100000"/>
              <a:satMod val="150000"/>
              <a:lumMod val="100000"/>
            </a:schemeClr>
          </a:gs>
        </a:gsLst>
        <a:path path="circle">
          <a:fillToRect l="100000" t="100000" r="100000" b="100000"/>
        </a:path>
      </a:gradFill>
    </a:fillStyleLst>
    <a:lnStyleLst>
      <a:ln w="9525" cap="flat" cmpd="sng" algn="ctr">
        <a:solidFill>
          <a:schemeClr val="phClr"/>
        </a:solidFill>
        <a:prstDash val="solid"/>
      </a:ln>
      <a:ln w="15875" cap="flat" cmpd="sng" algn="ctr">
        <a:solidFill>
          <a:schemeClr val="phClr"/>
        </a:solidFill>
        <a:prstDash val="solid"/>
      </a:ln>
      <a:ln w="19050" cap="flat" cmpd="sng" algn="ctr">
        <a:solidFill>
          <a:schemeClr val="phClr"/>
        </a:solidFill>
        <a:prstDash val="solid"/>
      </a:ln>
    </a:lnStyleLst>
    <a:effectStyleLst>
      <a:effectStyle>
        <a:effectLst/>
      </a:effectStyle>
      <a:effectStyle>
        <a:effectLst>
          <a:outerShdw blurRad="50800" dist="12700" dir="5400000" algn="ctr" rotWithShape="0">
            <a:srgbClr val="000000">
              <a:alpha val="50000"/>
            </a:srgbClr>
          </a:outerShdw>
        </a:effectLst>
      </a:effectStyle>
      <a:effectStyle>
        <a:effectLst>
          <a:outerShdw blurRad="76200" dist="25400" dir="5400000" algn="ctr" rotWithShape="0">
            <a:srgbClr val="000000">
              <a:alpha val="60000"/>
            </a:srgbClr>
          </a:outerShdw>
        </a:effectLst>
        <a:scene3d>
          <a:camera prst="orthographicFront">
            <a:rot lat="0" lon="0" rev="0"/>
          </a:camera>
          <a:lightRig rig="flat" dir="t">
            <a:rot lat="0" lon="0" rev="3600000"/>
          </a:lightRig>
        </a:scene3d>
        <a:sp3d contourW="12700" prstMaterial="flat">
          <a:bevelT w="38100" h="44450" prst="angle"/>
          <a:contourClr>
            <a:schemeClr val="phClr">
              <a:shade val="35000"/>
              <a:satMod val="160000"/>
            </a:schemeClr>
          </a:contourClr>
        </a:sp3d>
      </a:effectStyle>
    </a:effectStyleLst>
    <a:bgFillStyleLst>
      <a:solidFill>
        <a:schemeClr val="phClr"/>
      </a:solidFill>
      <a:solidFill>
        <a:schemeClr val="phClr">
          <a:tint val="95000"/>
          <a:shade val="85000"/>
          <a:satMod val="125000"/>
        </a:schemeClr>
      </a:solidFill>
      <a:blipFill rotWithShape="1">
        <a:blip xmlns:r="http://schemas.openxmlformats.org/officeDocument/2006/relationships" r:embed="rId1">
          <a:duotone>
            <a:schemeClr val="phClr">
              <a:tint val="95000"/>
              <a:shade val="74000"/>
              <a:satMod val="230000"/>
            </a:schemeClr>
            <a:schemeClr val="phClr">
              <a:tint val="92000"/>
              <a:shade val="69000"/>
              <a:satMod val="250000"/>
            </a:schemeClr>
          </a:duotone>
        </a:blip>
        <a:tile tx="0" ty="0" sx="40000" sy="40000" flip="none" algn="tl"/>
      </a:blipFill>
    </a:bgFillStyleLst>
  </a:fmtScheme>
</a:themeOverride>
</file>

<file path=ppt/theme/themeOverride2.xml><?xml version="1.0" encoding="utf-8"?>
<a:themeOverride xmlns:a="http://schemas.openxmlformats.org/drawingml/2006/main">
  <a:clrScheme name="Integral">
    <a:dk1>
      <a:sysClr val="windowText" lastClr="000000"/>
    </a:dk1>
    <a:lt1>
      <a:sysClr val="window" lastClr="FFFFFF"/>
    </a:lt1>
    <a:dk2>
      <a:srgbClr val="335B74"/>
    </a:dk2>
    <a:lt2>
      <a:srgbClr val="DFE3E5"/>
    </a:lt2>
    <a:accent1>
      <a:srgbClr val="1CADE4"/>
    </a:accent1>
    <a:accent2>
      <a:srgbClr val="2683C6"/>
    </a:accent2>
    <a:accent3>
      <a:srgbClr val="27CED7"/>
    </a:accent3>
    <a:accent4>
      <a:srgbClr val="42BA97"/>
    </a:accent4>
    <a:accent5>
      <a:srgbClr val="3E8853"/>
    </a:accent5>
    <a:accent6>
      <a:srgbClr val="62A39F"/>
    </a:accent6>
    <a:hlink>
      <a:srgbClr val="6B9F25"/>
    </a:hlink>
    <a:folHlink>
      <a:srgbClr val="B26B02"/>
    </a:folHlink>
  </a:clrScheme>
  <a:fontScheme name="Integral">
    <a:majorFont>
      <a:latin typeface="Tw Cen MT Condensed" panose="020B0606020104020203"/>
      <a:ea typeface=""/>
      <a:cs typeface=""/>
      <a:font script="Grek" typeface="Calibri"/>
      <a:font script="Cyrl" typeface="Calibri"/>
      <a:font script="Jpan" typeface="メイリオ"/>
      <a:font script="Hang" typeface="HY얕은샘물M"/>
      <a:font script="Hans" typeface="华文仿宋"/>
      <a:font script="Hant" typeface="微軟正黑體"/>
      <a:font script="Arab" typeface="Arial"/>
      <a:font script="Hebr" typeface="Levenim MT"/>
      <a:font script="Thai" typeface="Frees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ahoma"/>
      <a:font script="Uigh" typeface="Microsoft Uighur"/>
      <a:font script="Geor" typeface="Sylfaen"/>
    </a:majorFont>
    <a:minorFont>
      <a:latin typeface="Tw Cen MT" panose="020B0602020104020603"/>
      <a:ea typeface=""/>
      <a:cs typeface=""/>
      <a:font script="Grek" typeface="Calibri"/>
      <a:font script="Cyrl" typeface="Calibri"/>
      <a:font script="Jpan" typeface="メイリオ"/>
      <a:font script="Hang" typeface="HY얕은샘물M"/>
      <a:font script="Hans" typeface="华文仿宋"/>
      <a:font script="Hant" typeface="微軟正黑體"/>
      <a:font script="Arab" typeface="Arial"/>
      <a:font script="Hebr" typeface="Levenim MT"/>
      <a:font script="Thai" typeface="Frees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ahoma"/>
      <a:font script="Uigh" typeface="Microsoft Uighur"/>
      <a:font script="Geor" typeface="Sylfaen"/>
    </a:minorFont>
  </a:fontScheme>
  <a:fmtScheme name="Integral">
    <a:fillStyleLst>
      <a:solidFill>
        <a:schemeClr val="phClr"/>
      </a:solidFill>
      <a:gradFill rotWithShape="1">
        <a:gsLst>
          <a:gs pos="0">
            <a:schemeClr val="phClr">
              <a:tint val="83000"/>
              <a:satMod val="100000"/>
              <a:lumMod val="100000"/>
            </a:schemeClr>
          </a:gs>
          <a:gs pos="100000">
            <a:schemeClr val="phClr">
              <a:tint val="61000"/>
              <a:satMod val="150000"/>
              <a:lumMod val="100000"/>
            </a:schemeClr>
          </a:gs>
        </a:gsLst>
        <a:path path="circle">
          <a:fillToRect l="100000" t="100000" r="100000" b="100000"/>
        </a:path>
      </a:gradFill>
      <a:gradFill rotWithShape="1">
        <a:gsLst>
          <a:gs pos="0">
            <a:schemeClr val="phClr">
              <a:tint val="100000"/>
              <a:shade val="85000"/>
              <a:satMod val="100000"/>
              <a:lumMod val="100000"/>
            </a:schemeClr>
          </a:gs>
          <a:gs pos="100000">
            <a:schemeClr val="phClr">
              <a:tint val="90000"/>
              <a:shade val="100000"/>
              <a:satMod val="150000"/>
              <a:lumMod val="100000"/>
            </a:schemeClr>
          </a:gs>
        </a:gsLst>
        <a:path path="circle">
          <a:fillToRect l="100000" t="100000" r="100000" b="100000"/>
        </a:path>
      </a:gradFill>
    </a:fillStyleLst>
    <a:lnStyleLst>
      <a:ln w="9525" cap="flat" cmpd="sng" algn="ctr">
        <a:solidFill>
          <a:schemeClr val="phClr"/>
        </a:solidFill>
        <a:prstDash val="solid"/>
      </a:ln>
      <a:ln w="15875" cap="flat" cmpd="sng" algn="ctr">
        <a:solidFill>
          <a:schemeClr val="phClr"/>
        </a:solidFill>
        <a:prstDash val="solid"/>
      </a:ln>
      <a:ln w="19050" cap="flat" cmpd="sng" algn="ctr">
        <a:solidFill>
          <a:schemeClr val="phClr"/>
        </a:solidFill>
        <a:prstDash val="solid"/>
      </a:ln>
    </a:lnStyleLst>
    <a:effectStyleLst>
      <a:effectStyle>
        <a:effectLst/>
      </a:effectStyle>
      <a:effectStyle>
        <a:effectLst>
          <a:outerShdw blurRad="50800" dist="12700" dir="5400000" algn="ctr" rotWithShape="0">
            <a:srgbClr val="000000">
              <a:alpha val="50000"/>
            </a:srgbClr>
          </a:outerShdw>
        </a:effectLst>
      </a:effectStyle>
      <a:effectStyle>
        <a:effectLst>
          <a:outerShdw blurRad="76200" dist="25400" dir="5400000" algn="ctr" rotWithShape="0">
            <a:srgbClr val="000000">
              <a:alpha val="60000"/>
            </a:srgbClr>
          </a:outerShdw>
        </a:effectLst>
        <a:scene3d>
          <a:camera prst="orthographicFront">
            <a:rot lat="0" lon="0" rev="0"/>
          </a:camera>
          <a:lightRig rig="flat" dir="t">
            <a:rot lat="0" lon="0" rev="3600000"/>
          </a:lightRig>
        </a:scene3d>
        <a:sp3d contourW="12700" prstMaterial="flat">
          <a:bevelT w="38100" h="44450" prst="angle"/>
          <a:contourClr>
            <a:schemeClr val="phClr">
              <a:shade val="35000"/>
              <a:satMod val="160000"/>
            </a:schemeClr>
          </a:contourClr>
        </a:sp3d>
      </a:effectStyle>
    </a:effectStyleLst>
    <a:bgFillStyleLst>
      <a:solidFill>
        <a:schemeClr val="phClr"/>
      </a:solidFill>
      <a:solidFill>
        <a:schemeClr val="phClr">
          <a:tint val="95000"/>
          <a:shade val="85000"/>
          <a:satMod val="125000"/>
        </a:schemeClr>
      </a:solidFill>
      <a:blipFill rotWithShape="1">
        <a:blip xmlns:r="http://schemas.openxmlformats.org/officeDocument/2006/relationships" r:embed="rId1">
          <a:duotone>
            <a:schemeClr val="phClr">
              <a:tint val="95000"/>
              <a:shade val="74000"/>
              <a:satMod val="230000"/>
            </a:schemeClr>
            <a:schemeClr val="phClr">
              <a:tint val="92000"/>
              <a:shade val="69000"/>
              <a:satMod val="250000"/>
            </a:schemeClr>
          </a:duotone>
        </a:blip>
        <a:tile tx="0" ty="0" sx="40000" sy="40000" flip="none" algn="tl"/>
      </a:blipFill>
    </a:bgFillStyleLst>
  </a:fmtScheme>
</a:themeOverrid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2022-11-14T05:29:41Z</dcterms:created>
  <dc:creator>Microsoft account</dc:creator>
</cp:coreProperties>
</file>