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2"/>
  </p:sldMasterIdLst>
  <p:notesMasterIdLst>
    <p:notesMasterId r:id="rId23"/>
  </p:notesMasterIdLst>
  <p:sldIdLst>
    <p:sldId id="256" r:id="rId3"/>
    <p:sldId id="538" r:id="rId4"/>
    <p:sldId id="537" r:id="rId5"/>
    <p:sldId id="521" r:id="rId6"/>
    <p:sldId id="258" r:id="rId7"/>
    <p:sldId id="259" r:id="rId8"/>
    <p:sldId id="276" r:id="rId9"/>
    <p:sldId id="277" r:id="rId10"/>
    <p:sldId id="260" r:id="rId11"/>
    <p:sldId id="278" r:id="rId12"/>
    <p:sldId id="279" r:id="rId13"/>
    <p:sldId id="280" r:id="rId14"/>
    <p:sldId id="284" r:id="rId15"/>
    <p:sldId id="291" r:id="rId16"/>
    <p:sldId id="287" r:id="rId17"/>
    <p:sldId id="288" r:id="rId18"/>
    <p:sldId id="292" r:id="rId19"/>
    <p:sldId id="289" r:id="rId20"/>
    <p:sldId id="290" r:id="rId21"/>
    <p:sldId id="275" r:id="rId2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D8DF"/>
    <a:srgbClr val="E39EB0"/>
    <a:srgbClr val="DEEBF7"/>
    <a:srgbClr val="DAE3F3"/>
    <a:srgbClr val="FFFAF1"/>
    <a:srgbClr val="E31140"/>
    <a:srgbClr val="980E3D"/>
    <a:srgbClr val="B5B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61" autoAdjust="0"/>
    <p:restoredTop sz="80543" autoAdjust="0"/>
  </p:normalViewPr>
  <p:slideViewPr>
    <p:cSldViewPr snapToGrid="0" snapToObjects="1">
      <p:cViewPr varScale="1">
        <p:scale>
          <a:sx n="85" d="100"/>
          <a:sy n="85" d="100"/>
        </p:scale>
        <p:origin x="292" y="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Location </c:v>
                </c:pt>
              </c:strCache>
            </c:strRef>
          </c:tx>
          <c:spPr>
            <a:ln>
              <a:solidFill>
                <a:srgbClr val="E31140"/>
              </a:solidFill>
            </a:ln>
          </c:spPr>
          <c:dPt>
            <c:idx val="0"/>
            <c:bubble3D val="0"/>
            <c:spPr>
              <a:solidFill>
                <a:srgbClr val="00206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35C6-094C-9453-33A57A8592D9}"/>
              </c:ext>
            </c:extLst>
          </c:dPt>
          <c:dPt>
            <c:idx val="1"/>
            <c:bubble3D val="0"/>
            <c:spPr>
              <a:solidFill>
                <a:srgbClr val="E3114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5C6-094C-9453-33A57A8592D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rgbClr val="E31140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5F6-2742-9895-9DEC6277BF2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rgbClr val="E31140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5F6-2742-9895-9DEC6277BF2E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2"/>
                <c:pt idx="0">
                  <c:v>SGBV in Bangladesh</c:v>
                </c:pt>
                <c:pt idx="1">
                  <c:v>SGBV in Myanmar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85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C6-094C-9453-33A57A8592D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Perpetrator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962B-B747-931F-738BBC1AC959}"/>
              </c:ext>
            </c:extLst>
          </c:dPt>
          <c:dPt>
            <c:idx val="1"/>
            <c:bubble3D val="0"/>
            <c:spPr>
              <a:solidFill>
                <a:srgbClr val="E3114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62B-B747-931F-738BBC1AC959}"/>
              </c:ext>
            </c:extLst>
          </c:dPt>
          <c:dPt>
            <c:idx val="2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962B-B747-931F-738BBC1AC959}"/>
              </c:ext>
            </c:extLst>
          </c:dPt>
          <c:dPt>
            <c:idx val="3"/>
            <c:bubble3D val="0"/>
            <c:spPr>
              <a:solidFill>
                <a:srgbClr val="980E3D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62B-B747-931F-738BBC1AC959}"/>
              </c:ext>
            </c:extLst>
          </c:dPt>
          <c:dPt>
            <c:idx val="4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962B-B747-931F-738BBC1AC959}"/>
              </c:ext>
            </c:extLst>
          </c:dPt>
          <c:dLbls>
            <c:delete val="1"/>
          </c:dLbls>
          <c:cat>
            <c:strRef>
              <c:f>Sheet1!$A$2:$A$6</c:f>
              <c:strCache>
                <c:ptCount val="5"/>
                <c:pt idx="0">
                  <c:v>Armed Groups (72%)</c:v>
                </c:pt>
                <c:pt idx="1">
                  <c:v>Friend or acquaintance (10.8%)</c:v>
                </c:pt>
                <c:pt idx="2">
                  <c:v>Military (Tatmadaw) or Police (8.6%)</c:v>
                </c:pt>
                <c:pt idx="3">
                  <c:v>Other (7.5%)</c:v>
                </c:pt>
                <c:pt idx="4">
                  <c:v>Community or religious leader (1%)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 formatCode="0%">
                  <c:v>0.72</c:v>
                </c:pt>
                <c:pt idx="1">
                  <c:v>0.108</c:v>
                </c:pt>
                <c:pt idx="2">
                  <c:v>8.5999999999999993E-2</c:v>
                </c:pt>
                <c:pt idx="3">
                  <c:v>7.4999999999999997E-2</c:v>
                </c:pt>
                <c:pt idx="4">
                  <c:v>1.0999999999999999E-2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2B-B747-931F-738BBC1AC95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Pecentage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3114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F31A-6F4C-A663-0174D4E5901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F31A-6F4C-A663-0174D4E59018}"/>
              </c:ext>
            </c:extLst>
          </c:dPt>
          <c:dPt>
            <c:idx val="2"/>
            <c:invertIfNegative val="0"/>
            <c:bubble3D val="0"/>
            <c:spPr>
              <a:solidFill>
                <a:srgbClr val="FFFAF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31A-6F4C-A663-0174D4E59018}"/>
              </c:ext>
            </c:extLst>
          </c:dPt>
          <c:dPt>
            <c:idx val="3"/>
            <c:invertIfNegative val="0"/>
            <c:bubble3D val="0"/>
            <c:spPr>
              <a:solidFill>
                <a:srgbClr val="980E3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31A-6F4C-A663-0174D4E59018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F31A-6F4C-A663-0174D4E5901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31A-6F4C-A663-0174D4E59018}"/>
              </c:ext>
            </c:extLst>
          </c:dPt>
          <c:dPt>
            <c:idx val="6"/>
            <c:invertIfNegative val="0"/>
            <c:bubble3D val="0"/>
            <c:spPr>
              <a:solidFill>
                <a:srgbClr val="E39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F31A-6F4C-A663-0174D4E59018}"/>
              </c:ext>
            </c:extLst>
          </c:dPt>
          <c:cat>
            <c:strRef>
              <c:f>Sheet1!$B$1:$H$1</c:f>
              <c:strCache>
                <c:ptCount val="7"/>
                <c:pt idx="0">
                  <c:v>Rape (90.5%)</c:v>
                </c:pt>
                <c:pt idx="1">
                  <c:v>Genital Mutilation (90.5%)</c:v>
                </c:pt>
                <c:pt idx="2">
                  <c:v>Forced Nudity (100%)</c:v>
                </c:pt>
                <c:pt idx="3">
                  <c:v>Sexual Assault (59.5%)</c:v>
                </c:pt>
                <c:pt idx="4">
                  <c:v>Other SGBV (66.7%)</c:v>
                </c:pt>
                <c:pt idx="5">
                  <c:v>Threat of Rape/ Sexual Assault (81%)</c:v>
                </c:pt>
                <c:pt idx="6">
                  <c:v>Witness SGBV (73.8%)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90.5</c:v>
                </c:pt>
                <c:pt idx="1">
                  <c:v>90.5</c:v>
                </c:pt>
                <c:pt idx="2">
                  <c:v>100</c:v>
                </c:pt>
                <c:pt idx="3">
                  <c:v>59.5</c:v>
                </c:pt>
                <c:pt idx="4">
                  <c:v>66.7</c:v>
                </c:pt>
                <c:pt idx="5">
                  <c:v>81</c:v>
                </c:pt>
                <c:pt idx="6">
                  <c:v>73.8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1A-6F4C-A663-0174D4E590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0173231"/>
        <c:axId val="1329660607"/>
      </c:barChart>
      <c:catAx>
        <c:axId val="1330173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1329660607"/>
        <c:crosses val="autoZero"/>
        <c:auto val="1"/>
        <c:lblAlgn val="ctr"/>
        <c:lblOffset val="100"/>
        <c:noMultiLvlLbl val="0"/>
      </c:catAx>
      <c:valAx>
        <c:axId val="1329660607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01732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Location </c:v>
                </c:pt>
              </c:strCache>
            </c:strRef>
          </c:tx>
          <c:spPr>
            <a:ln>
              <a:solidFill>
                <a:srgbClr val="E31140"/>
              </a:solidFill>
            </a:ln>
          </c:spPr>
          <c:dPt>
            <c:idx val="0"/>
            <c:bubble3D val="0"/>
            <c:spPr>
              <a:solidFill>
                <a:srgbClr val="00206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028-BE44-BC56-593D24CE730E}"/>
              </c:ext>
            </c:extLst>
          </c:dPt>
          <c:dPt>
            <c:idx val="1"/>
            <c:bubble3D val="0"/>
            <c:spPr>
              <a:solidFill>
                <a:srgbClr val="E3114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028-BE44-BC56-593D24CE730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rgbClr val="E31140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028-BE44-BC56-593D24CE730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rgbClr val="E31140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028-BE44-BC56-593D24CE730E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2"/>
                <c:pt idx="0">
                  <c:v>By military</c:v>
                </c:pt>
                <c:pt idx="1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97.4</c:v>
                </c:pt>
                <c:pt idx="1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028-BE44-BC56-593D24CE730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280538-60FE-9F47-8E6E-CA36782B339D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3365DA0-1C37-304C-B157-E4D3652DB287}" type="pres">
      <dgm:prSet presAssocID="{1B280538-60FE-9F47-8E6E-CA36782B339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2726A2DE-6762-A547-80A2-1543487BF3AC}" type="presOf" srcId="{1B280538-60FE-9F47-8E6E-CA36782B339D}" destId="{13365DA0-1C37-304C-B157-E4D3652DB287}" srcOrd="0" destOrd="0" presId="urn:microsoft.com/office/officeart/2005/8/layout/default"/>
  </dgm:cxnLst>
  <dgm:bg>
    <a:blipFill dpi="0" rotWithShape="1">
      <a:blip xmlns:r="http://schemas.openxmlformats.org/officeDocument/2006/relationships" r:embed="rId1">
        <a:alphaModFix amt="49000"/>
        <a:extLst>
          <a:ext uri="{28A0092B-C50C-407E-A947-70E740481C1C}">
            <a14:useLocalDpi xmlns:a14="http://schemas.microsoft.com/office/drawing/2010/main" val="0"/>
          </a:ext>
        </a:extLst>
      </a:blip>
      <a:srcRect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C5857A-FB8B-964A-91CA-598145BA5C39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6B3306D-377F-0348-AC00-48AB20CDF3D6}">
      <dgm:prSet phldrT="[Text]" custT="1"/>
      <dgm:spPr>
        <a:solidFill>
          <a:schemeClr val="bg1"/>
        </a:solidFill>
        <a:ln w="34925">
          <a:solidFill>
            <a:srgbClr val="002060"/>
          </a:solidFill>
        </a:ln>
      </dgm:spPr>
      <dgm:t>
        <a:bodyPr/>
        <a:lstStyle/>
        <a:p>
          <a:r>
            <a:rPr lang="en-GB" sz="1100">
              <a:solidFill>
                <a:srgbClr val="002060"/>
              </a:solidFill>
              <a:latin typeface="Helvetica" pitchFamily="2" charset="0"/>
            </a:rPr>
            <a:t>Capacity Building</a:t>
          </a:r>
        </a:p>
      </dgm:t>
    </dgm:pt>
    <dgm:pt modelId="{E0952182-78A1-5949-B226-0E4E38598B67}" type="parTrans" cxnId="{153A5C36-A0CC-8643-B456-EEB853E77B1D}">
      <dgm:prSet/>
      <dgm:spPr/>
      <dgm:t>
        <a:bodyPr/>
        <a:lstStyle/>
        <a:p>
          <a:endParaRPr lang="en-GB" sz="1100"/>
        </a:p>
      </dgm:t>
    </dgm:pt>
    <dgm:pt modelId="{7726C404-BDB9-0946-BD34-E145F2AA096F}" type="sibTrans" cxnId="{153A5C36-A0CC-8643-B456-EEB853E77B1D}">
      <dgm:prSet custT="1"/>
      <dgm:spPr>
        <a:solidFill>
          <a:schemeClr val="accent1"/>
        </a:solidFill>
      </dgm:spPr>
      <dgm:t>
        <a:bodyPr/>
        <a:lstStyle/>
        <a:p>
          <a:endParaRPr lang="en-GB" sz="1100"/>
        </a:p>
      </dgm:t>
    </dgm:pt>
    <dgm:pt modelId="{DC8E4DA9-0CB6-4A4E-ADFE-5B47211308E1}">
      <dgm:prSet phldrT="[Text]" custT="1"/>
      <dgm:spPr>
        <a:solidFill>
          <a:schemeClr val="bg1"/>
        </a:solidFill>
        <a:ln w="34925">
          <a:solidFill>
            <a:srgbClr val="002060"/>
          </a:solidFill>
        </a:ln>
      </dgm:spPr>
      <dgm:t>
        <a:bodyPr/>
        <a:lstStyle/>
        <a:p>
          <a:r>
            <a:rPr lang="en-GB" sz="1100">
              <a:solidFill>
                <a:srgbClr val="002060"/>
              </a:solidFill>
              <a:latin typeface="Helvetica" pitchFamily="2" charset="0"/>
            </a:rPr>
            <a:t>Empowerment and Engagement with Justice Mechanism</a:t>
          </a:r>
        </a:p>
      </dgm:t>
    </dgm:pt>
    <dgm:pt modelId="{84D02F67-E010-244D-ACC1-3EC1EEFD60FC}" type="parTrans" cxnId="{CC2D30A1-A91A-3A41-A263-223822251627}">
      <dgm:prSet/>
      <dgm:spPr/>
      <dgm:t>
        <a:bodyPr/>
        <a:lstStyle/>
        <a:p>
          <a:endParaRPr lang="en-GB" sz="1100"/>
        </a:p>
      </dgm:t>
    </dgm:pt>
    <dgm:pt modelId="{80C9E3B4-3387-8542-BD84-301DD37BE69B}" type="sibTrans" cxnId="{CC2D30A1-A91A-3A41-A263-223822251627}">
      <dgm:prSet custT="1"/>
      <dgm:spPr>
        <a:solidFill>
          <a:schemeClr val="accent1"/>
        </a:solidFill>
      </dgm:spPr>
      <dgm:t>
        <a:bodyPr/>
        <a:lstStyle/>
        <a:p>
          <a:endParaRPr lang="en-GB" sz="1100"/>
        </a:p>
      </dgm:t>
    </dgm:pt>
    <dgm:pt modelId="{83793603-38CC-A743-9A6E-768E5AC2CF72}">
      <dgm:prSet phldrT="[Text]" custT="1"/>
      <dgm:spPr>
        <a:solidFill>
          <a:schemeClr val="bg1"/>
        </a:solidFill>
        <a:ln w="34925">
          <a:solidFill>
            <a:srgbClr val="002060"/>
          </a:solidFill>
        </a:ln>
      </dgm:spPr>
      <dgm:t>
        <a:bodyPr/>
        <a:lstStyle/>
        <a:p>
          <a:r>
            <a:rPr lang="en-GB" sz="1100">
              <a:solidFill>
                <a:srgbClr val="002060"/>
              </a:solidFill>
              <a:latin typeface="Helvetica" pitchFamily="2" charset="0"/>
            </a:rPr>
            <a:t>Rohingya-led information delivery to communities</a:t>
          </a:r>
        </a:p>
      </dgm:t>
    </dgm:pt>
    <dgm:pt modelId="{77558B84-DEEA-684F-8146-A81BB5E9A077}" type="parTrans" cxnId="{E62B4C80-CFDC-C944-A493-D23101CB2769}">
      <dgm:prSet/>
      <dgm:spPr/>
      <dgm:t>
        <a:bodyPr/>
        <a:lstStyle/>
        <a:p>
          <a:endParaRPr lang="en-GB" sz="1100"/>
        </a:p>
      </dgm:t>
    </dgm:pt>
    <dgm:pt modelId="{93588ECD-D5A6-AF4A-B83E-4F085DBFE4AD}" type="sibTrans" cxnId="{E62B4C80-CFDC-C944-A493-D23101CB2769}">
      <dgm:prSet custT="1"/>
      <dgm:spPr>
        <a:solidFill>
          <a:schemeClr val="accent1"/>
        </a:solidFill>
      </dgm:spPr>
      <dgm:t>
        <a:bodyPr/>
        <a:lstStyle/>
        <a:p>
          <a:endParaRPr lang="en-GB" sz="1100"/>
        </a:p>
      </dgm:t>
    </dgm:pt>
    <dgm:pt modelId="{06E2C241-8E73-4613-B345-0D662CF2B91F}">
      <dgm:prSet phldrT="[Text]" custT="1"/>
      <dgm:spPr>
        <a:solidFill>
          <a:schemeClr val="bg1"/>
        </a:solidFill>
        <a:ln w="34925">
          <a:solidFill>
            <a:srgbClr val="002060"/>
          </a:solidFill>
        </a:ln>
      </dgm:spPr>
      <dgm:t>
        <a:bodyPr/>
        <a:lstStyle/>
        <a:p>
          <a:r>
            <a:rPr lang="en-GB" sz="1100">
              <a:solidFill>
                <a:srgbClr val="002060"/>
              </a:solidFill>
              <a:latin typeface="Helvetica" pitchFamily="2" charset="0"/>
            </a:rPr>
            <a:t>Peer Support to Survivors</a:t>
          </a:r>
        </a:p>
      </dgm:t>
    </dgm:pt>
    <dgm:pt modelId="{C82E225B-4C18-40F6-A541-74BE3FC5FEBD}" type="parTrans" cxnId="{A18C8FDB-5781-4349-8075-5ED0B686E47F}">
      <dgm:prSet/>
      <dgm:spPr/>
      <dgm:t>
        <a:bodyPr/>
        <a:lstStyle/>
        <a:p>
          <a:endParaRPr lang="en-IN" sz="1100"/>
        </a:p>
      </dgm:t>
    </dgm:pt>
    <dgm:pt modelId="{49DED444-67B6-43E4-9EE4-1CB06A2C2726}" type="sibTrans" cxnId="{A18C8FDB-5781-4349-8075-5ED0B686E47F}">
      <dgm:prSet custT="1"/>
      <dgm:spPr>
        <a:solidFill>
          <a:srgbClr val="0070C0"/>
        </a:solidFill>
      </dgm:spPr>
      <dgm:t>
        <a:bodyPr/>
        <a:lstStyle/>
        <a:p>
          <a:endParaRPr lang="en-IN" sz="1100">
            <a:solidFill>
              <a:schemeClr val="tx2">
                <a:lumMod val="75000"/>
              </a:schemeClr>
            </a:solidFill>
          </a:endParaRPr>
        </a:p>
      </dgm:t>
    </dgm:pt>
    <dgm:pt modelId="{746FBB55-5726-C340-9C4A-EDD384E7BAFC}" type="pres">
      <dgm:prSet presAssocID="{5DC5857A-FB8B-964A-91CA-598145BA5C3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A9DBB5-CE6B-6A47-9AA0-41145A1E8FA4}" type="pres">
      <dgm:prSet presAssocID="{66B3306D-377F-0348-AC00-48AB20CDF3D6}" presName="node" presStyleLbl="node1" presStyleIdx="0" presStyleCnt="4" custRadScaleRad="100307" custRadScaleInc="-69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CADA3-4AC9-5E4B-B857-91353AB9804C}" type="pres">
      <dgm:prSet presAssocID="{7726C404-BDB9-0946-BD34-E145F2AA096F}" presName="sibTrans" presStyleLbl="sibTrans2D1" presStyleIdx="0" presStyleCnt="4"/>
      <dgm:spPr/>
      <dgm:t>
        <a:bodyPr/>
        <a:lstStyle/>
        <a:p>
          <a:endParaRPr lang="en-US"/>
        </a:p>
      </dgm:t>
    </dgm:pt>
    <dgm:pt modelId="{6A0520B6-25EE-9741-B917-32A0CA136509}" type="pres">
      <dgm:prSet presAssocID="{7726C404-BDB9-0946-BD34-E145F2AA096F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ABAF6276-B7B5-5E4A-98E3-3F1D3824ABB9}" type="pres">
      <dgm:prSet presAssocID="{DC8E4DA9-0CB6-4A4E-ADFE-5B47211308E1}" presName="node" presStyleLbl="node1" presStyleIdx="1" presStyleCnt="4" custScaleX="115453" custScaleY="116812" custRadScaleRad="103323" custRadScaleInc="-26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211726-D9A6-D248-8327-11281E2AE331}" type="pres">
      <dgm:prSet presAssocID="{80C9E3B4-3387-8542-BD84-301DD37BE69B}" presName="sibTrans" presStyleLbl="sibTrans2D1" presStyleIdx="1" presStyleCnt="4" custLinFactNeighborX="-2375" custLinFactNeighborY="5747"/>
      <dgm:spPr/>
      <dgm:t>
        <a:bodyPr/>
        <a:lstStyle/>
        <a:p>
          <a:endParaRPr lang="en-US"/>
        </a:p>
      </dgm:t>
    </dgm:pt>
    <dgm:pt modelId="{076A5C14-A9A4-974C-B4C9-12ABDDE6CC40}" type="pres">
      <dgm:prSet presAssocID="{80C9E3B4-3387-8542-BD84-301DD37BE69B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C7C1D0C8-436A-5344-B526-C4A61164A611}" type="pres">
      <dgm:prSet presAssocID="{83793603-38CC-A743-9A6E-768E5AC2CF7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EE7D9C-C19F-3040-940B-B8CB5BE16C5C}" type="pres">
      <dgm:prSet presAssocID="{93588ECD-D5A6-AF4A-B83E-4F085DBFE4AD}" presName="sibTrans" presStyleLbl="sibTrans2D1" presStyleIdx="2" presStyleCnt="4" custLinFactNeighborX="16638" custLinFactNeighborY="-1116"/>
      <dgm:spPr/>
      <dgm:t>
        <a:bodyPr/>
        <a:lstStyle/>
        <a:p>
          <a:endParaRPr lang="en-US"/>
        </a:p>
      </dgm:t>
    </dgm:pt>
    <dgm:pt modelId="{B94C2D5E-ADF4-3448-BA4B-C7F4DA2BC30B}" type="pres">
      <dgm:prSet presAssocID="{93588ECD-D5A6-AF4A-B83E-4F085DBFE4AD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87C513F9-042D-4595-B3A4-ADF995F7C2D4}" type="pres">
      <dgm:prSet presAssocID="{06E2C241-8E73-4613-B345-0D662CF2B91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98A9C7-39D9-4558-BE24-81FCE5FA2218}" type="pres">
      <dgm:prSet presAssocID="{49DED444-67B6-43E4-9EE4-1CB06A2C2726}" presName="sibTrans" presStyleLbl="sibTrans2D1" presStyleIdx="3" presStyleCnt="4"/>
      <dgm:spPr/>
      <dgm:t>
        <a:bodyPr/>
        <a:lstStyle/>
        <a:p>
          <a:endParaRPr lang="en-US"/>
        </a:p>
      </dgm:t>
    </dgm:pt>
    <dgm:pt modelId="{5BD00710-9285-48DA-9D37-EC291EB18EDF}" type="pres">
      <dgm:prSet presAssocID="{49DED444-67B6-43E4-9EE4-1CB06A2C2726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07D18023-BDA5-894A-9C9F-BEFC3B9B4EF7}" type="presOf" srcId="{93588ECD-D5A6-AF4A-B83E-4F085DBFE4AD}" destId="{CCEE7D9C-C19F-3040-940B-B8CB5BE16C5C}" srcOrd="0" destOrd="0" presId="urn:microsoft.com/office/officeart/2005/8/layout/cycle2"/>
    <dgm:cxn modelId="{8D592C2F-6461-7049-96C7-C18764FDA942}" type="presOf" srcId="{5DC5857A-FB8B-964A-91CA-598145BA5C39}" destId="{746FBB55-5726-C340-9C4A-EDD384E7BAFC}" srcOrd="0" destOrd="0" presId="urn:microsoft.com/office/officeart/2005/8/layout/cycle2"/>
    <dgm:cxn modelId="{7D8EBE59-22BA-C848-8B7A-8F7143E6A246}" type="presOf" srcId="{DC8E4DA9-0CB6-4A4E-ADFE-5B47211308E1}" destId="{ABAF6276-B7B5-5E4A-98E3-3F1D3824ABB9}" srcOrd="0" destOrd="0" presId="urn:microsoft.com/office/officeart/2005/8/layout/cycle2"/>
    <dgm:cxn modelId="{D580967E-1139-4B08-9F5E-48376E9DFE99}" type="presOf" srcId="{06E2C241-8E73-4613-B345-0D662CF2B91F}" destId="{87C513F9-042D-4595-B3A4-ADF995F7C2D4}" srcOrd="0" destOrd="0" presId="urn:microsoft.com/office/officeart/2005/8/layout/cycle2"/>
    <dgm:cxn modelId="{EE63BFB5-0C97-324D-AC88-96B0562F41F1}" type="presOf" srcId="{83793603-38CC-A743-9A6E-768E5AC2CF72}" destId="{C7C1D0C8-436A-5344-B526-C4A61164A611}" srcOrd="0" destOrd="0" presId="urn:microsoft.com/office/officeart/2005/8/layout/cycle2"/>
    <dgm:cxn modelId="{E4B3850A-3431-BD4E-97CC-1CCA7CAA5B48}" type="presOf" srcId="{66B3306D-377F-0348-AC00-48AB20CDF3D6}" destId="{0FA9DBB5-CE6B-6A47-9AA0-41145A1E8FA4}" srcOrd="0" destOrd="0" presId="urn:microsoft.com/office/officeart/2005/8/layout/cycle2"/>
    <dgm:cxn modelId="{CC2BF16A-80EA-EA48-8A8D-EABE9D330B57}" type="presOf" srcId="{93588ECD-D5A6-AF4A-B83E-4F085DBFE4AD}" destId="{B94C2D5E-ADF4-3448-BA4B-C7F4DA2BC30B}" srcOrd="1" destOrd="0" presId="urn:microsoft.com/office/officeart/2005/8/layout/cycle2"/>
    <dgm:cxn modelId="{902FC4A6-72FF-8243-94C7-2BCE2661F8F7}" type="presOf" srcId="{80C9E3B4-3387-8542-BD84-301DD37BE69B}" destId="{076A5C14-A9A4-974C-B4C9-12ABDDE6CC40}" srcOrd="1" destOrd="0" presId="urn:microsoft.com/office/officeart/2005/8/layout/cycle2"/>
    <dgm:cxn modelId="{153A5C36-A0CC-8643-B456-EEB853E77B1D}" srcId="{5DC5857A-FB8B-964A-91CA-598145BA5C39}" destId="{66B3306D-377F-0348-AC00-48AB20CDF3D6}" srcOrd="0" destOrd="0" parTransId="{E0952182-78A1-5949-B226-0E4E38598B67}" sibTransId="{7726C404-BDB9-0946-BD34-E145F2AA096F}"/>
    <dgm:cxn modelId="{A18C8FDB-5781-4349-8075-5ED0B686E47F}" srcId="{5DC5857A-FB8B-964A-91CA-598145BA5C39}" destId="{06E2C241-8E73-4613-B345-0D662CF2B91F}" srcOrd="3" destOrd="0" parTransId="{C82E225B-4C18-40F6-A541-74BE3FC5FEBD}" sibTransId="{49DED444-67B6-43E4-9EE4-1CB06A2C2726}"/>
    <dgm:cxn modelId="{E62B4C80-CFDC-C944-A493-D23101CB2769}" srcId="{5DC5857A-FB8B-964A-91CA-598145BA5C39}" destId="{83793603-38CC-A743-9A6E-768E5AC2CF72}" srcOrd="2" destOrd="0" parTransId="{77558B84-DEEA-684F-8146-A81BB5E9A077}" sibTransId="{93588ECD-D5A6-AF4A-B83E-4F085DBFE4AD}"/>
    <dgm:cxn modelId="{CC2D30A1-A91A-3A41-A263-223822251627}" srcId="{5DC5857A-FB8B-964A-91CA-598145BA5C39}" destId="{DC8E4DA9-0CB6-4A4E-ADFE-5B47211308E1}" srcOrd="1" destOrd="0" parTransId="{84D02F67-E010-244D-ACC1-3EC1EEFD60FC}" sibTransId="{80C9E3B4-3387-8542-BD84-301DD37BE69B}"/>
    <dgm:cxn modelId="{056F21FF-979B-C646-A2FA-A360A35C4611}" type="presOf" srcId="{7726C404-BDB9-0946-BD34-E145F2AA096F}" destId="{6A0520B6-25EE-9741-B917-32A0CA136509}" srcOrd="1" destOrd="0" presId="urn:microsoft.com/office/officeart/2005/8/layout/cycle2"/>
    <dgm:cxn modelId="{1F77CD5A-81D6-47CD-8A5E-A73388FDCDB9}" type="presOf" srcId="{49DED444-67B6-43E4-9EE4-1CB06A2C2726}" destId="{5BD00710-9285-48DA-9D37-EC291EB18EDF}" srcOrd="1" destOrd="0" presId="urn:microsoft.com/office/officeart/2005/8/layout/cycle2"/>
    <dgm:cxn modelId="{20F97C12-B039-1544-9DF6-55C763E675AE}" type="presOf" srcId="{7726C404-BDB9-0946-BD34-E145F2AA096F}" destId="{88BCADA3-4AC9-5E4B-B857-91353AB9804C}" srcOrd="0" destOrd="0" presId="urn:microsoft.com/office/officeart/2005/8/layout/cycle2"/>
    <dgm:cxn modelId="{3C4D1CB5-9D8F-DE46-875F-EEE00B54102A}" type="presOf" srcId="{80C9E3B4-3387-8542-BD84-301DD37BE69B}" destId="{79211726-D9A6-D248-8327-11281E2AE331}" srcOrd="0" destOrd="0" presId="urn:microsoft.com/office/officeart/2005/8/layout/cycle2"/>
    <dgm:cxn modelId="{6BB6641A-40A9-4EC2-B50C-94D909CEFCF6}" type="presOf" srcId="{49DED444-67B6-43E4-9EE4-1CB06A2C2726}" destId="{FC98A9C7-39D9-4558-BE24-81FCE5FA2218}" srcOrd="0" destOrd="0" presId="urn:microsoft.com/office/officeart/2005/8/layout/cycle2"/>
    <dgm:cxn modelId="{1CDA6822-0CEC-A44D-83AA-CE37F811E508}" type="presParOf" srcId="{746FBB55-5726-C340-9C4A-EDD384E7BAFC}" destId="{0FA9DBB5-CE6B-6A47-9AA0-41145A1E8FA4}" srcOrd="0" destOrd="0" presId="urn:microsoft.com/office/officeart/2005/8/layout/cycle2"/>
    <dgm:cxn modelId="{957251AF-2340-BE44-8270-B259D6ED7871}" type="presParOf" srcId="{746FBB55-5726-C340-9C4A-EDD384E7BAFC}" destId="{88BCADA3-4AC9-5E4B-B857-91353AB9804C}" srcOrd="1" destOrd="0" presId="urn:microsoft.com/office/officeart/2005/8/layout/cycle2"/>
    <dgm:cxn modelId="{EF2FEEEC-5132-084A-9634-4A240E8094CD}" type="presParOf" srcId="{88BCADA3-4AC9-5E4B-B857-91353AB9804C}" destId="{6A0520B6-25EE-9741-B917-32A0CA136509}" srcOrd="0" destOrd="0" presId="urn:microsoft.com/office/officeart/2005/8/layout/cycle2"/>
    <dgm:cxn modelId="{4FBAE0E2-30F3-6842-ACEC-A78FF9B9B4D3}" type="presParOf" srcId="{746FBB55-5726-C340-9C4A-EDD384E7BAFC}" destId="{ABAF6276-B7B5-5E4A-98E3-3F1D3824ABB9}" srcOrd="2" destOrd="0" presId="urn:microsoft.com/office/officeart/2005/8/layout/cycle2"/>
    <dgm:cxn modelId="{491BA09E-952C-ED44-B394-E5C21777C6B9}" type="presParOf" srcId="{746FBB55-5726-C340-9C4A-EDD384E7BAFC}" destId="{79211726-D9A6-D248-8327-11281E2AE331}" srcOrd="3" destOrd="0" presId="urn:microsoft.com/office/officeart/2005/8/layout/cycle2"/>
    <dgm:cxn modelId="{DCAFB9F1-0F29-DD4C-B175-EA5B998702A8}" type="presParOf" srcId="{79211726-D9A6-D248-8327-11281E2AE331}" destId="{076A5C14-A9A4-974C-B4C9-12ABDDE6CC40}" srcOrd="0" destOrd="0" presId="urn:microsoft.com/office/officeart/2005/8/layout/cycle2"/>
    <dgm:cxn modelId="{9B38A7DC-F2B7-2C4D-AFD7-C4DE3C1414FC}" type="presParOf" srcId="{746FBB55-5726-C340-9C4A-EDD384E7BAFC}" destId="{C7C1D0C8-436A-5344-B526-C4A61164A611}" srcOrd="4" destOrd="0" presId="urn:microsoft.com/office/officeart/2005/8/layout/cycle2"/>
    <dgm:cxn modelId="{A0DF831C-D628-DB47-91D3-31E3CD83F105}" type="presParOf" srcId="{746FBB55-5726-C340-9C4A-EDD384E7BAFC}" destId="{CCEE7D9C-C19F-3040-940B-B8CB5BE16C5C}" srcOrd="5" destOrd="0" presId="urn:microsoft.com/office/officeart/2005/8/layout/cycle2"/>
    <dgm:cxn modelId="{89CF3B8D-BACF-1B4F-A7DA-B95E3A81A1C7}" type="presParOf" srcId="{CCEE7D9C-C19F-3040-940B-B8CB5BE16C5C}" destId="{B94C2D5E-ADF4-3448-BA4B-C7F4DA2BC30B}" srcOrd="0" destOrd="0" presId="urn:microsoft.com/office/officeart/2005/8/layout/cycle2"/>
    <dgm:cxn modelId="{F06100A0-CAE3-4BC2-BC03-8E999DEF33BE}" type="presParOf" srcId="{746FBB55-5726-C340-9C4A-EDD384E7BAFC}" destId="{87C513F9-042D-4595-B3A4-ADF995F7C2D4}" srcOrd="6" destOrd="0" presId="urn:microsoft.com/office/officeart/2005/8/layout/cycle2"/>
    <dgm:cxn modelId="{A17C9B3E-4F90-4736-B6FA-E7A23715707C}" type="presParOf" srcId="{746FBB55-5726-C340-9C4A-EDD384E7BAFC}" destId="{FC98A9C7-39D9-4558-BE24-81FCE5FA2218}" srcOrd="7" destOrd="0" presId="urn:microsoft.com/office/officeart/2005/8/layout/cycle2"/>
    <dgm:cxn modelId="{B90BE065-0B7F-4973-8A77-8AED8672B0B1}" type="presParOf" srcId="{FC98A9C7-39D9-4558-BE24-81FCE5FA2218}" destId="{5BD00710-9285-48DA-9D37-EC291EB18ED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280538-60FE-9F47-8E6E-CA36782B339D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FDB754B-DAF8-A241-920B-79E07C37B5DB}">
      <dgm:prSet phldrT="[Text]"/>
      <dgm:spPr>
        <a:solidFill>
          <a:srgbClr val="002060"/>
        </a:solidFill>
      </dgm:spPr>
      <dgm:t>
        <a:bodyPr/>
        <a:lstStyle/>
        <a:p>
          <a:r>
            <a:rPr lang="en-GB" dirty="0">
              <a:latin typeface="Helvetica" pitchFamily="2" charset="0"/>
            </a:rPr>
            <a:t>Opposition from family: 94.4%</a:t>
          </a:r>
        </a:p>
      </dgm:t>
    </dgm:pt>
    <dgm:pt modelId="{BF7E2E4E-5624-7F4A-A899-46C2E5921AE9}" type="parTrans" cxnId="{DBB2D8FE-3093-FA47-9F67-CC7D40F3DF16}">
      <dgm:prSet/>
      <dgm:spPr/>
      <dgm:t>
        <a:bodyPr/>
        <a:lstStyle/>
        <a:p>
          <a:endParaRPr lang="en-GB">
            <a:latin typeface="Helvetica" pitchFamily="2" charset="0"/>
          </a:endParaRPr>
        </a:p>
      </dgm:t>
    </dgm:pt>
    <dgm:pt modelId="{E5F5170E-3407-7343-ACD2-5CDE2C51683B}" type="sibTrans" cxnId="{DBB2D8FE-3093-FA47-9F67-CC7D40F3DF16}">
      <dgm:prSet/>
      <dgm:spPr/>
      <dgm:t>
        <a:bodyPr/>
        <a:lstStyle/>
        <a:p>
          <a:endParaRPr lang="en-GB">
            <a:latin typeface="Helvetica" pitchFamily="2" charset="0"/>
          </a:endParaRPr>
        </a:p>
      </dgm:t>
    </dgm:pt>
    <dgm:pt modelId="{3A560D1F-0E0F-E946-B1C4-780B987DE5F5}">
      <dgm:prSet phldrT="[Text]"/>
      <dgm:spPr>
        <a:solidFill>
          <a:srgbClr val="002060"/>
        </a:solidFill>
      </dgm:spPr>
      <dgm:t>
        <a:bodyPr/>
        <a:lstStyle/>
        <a:p>
          <a:r>
            <a:rPr lang="en-GB" dirty="0">
              <a:latin typeface="Helvetica" pitchFamily="2" charset="0"/>
            </a:rPr>
            <a:t>Stigma: 83.3%</a:t>
          </a:r>
        </a:p>
      </dgm:t>
    </dgm:pt>
    <dgm:pt modelId="{ED5A160B-817D-804C-9275-FD6909043C1B}" type="parTrans" cxnId="{742BB0B7-60BD-484B-8C0C-10F0CEF4AFCE}">
      <dgm:prSet/>
      <dgm:spPr/>
      <dgm:t>
        <a:bodyPr/>
        <a:lstStyle/>
        <a:p>
          <a:endParaRPr lang="en-GB">
            <a:latin typeface="Helvetica" pitchFamily="2" charset="0"/>
          </a:endParaRPr>
        </a:p>
      </dgm:t>
    </dgm:pt>
    <dgm:pt modelId="{270F34AF-CC21-FD4B-BCF3-A21DE4F9F3AD}" type="sibTrans" cxnId="{742BB0B7-60BD-484B-8C0C-10F0CEF4AFCE}">
      <dgm:prSet/>
      <dgm:spPr/>
      <dgm:t>
        <a:bodyPr/>
        <a:lstStyle/>
        <a:p>
          <a:endParaRPr lang="en-GB">
            <a:latin typeface="Helvetica" pitchFamily="2" charset="0"/>
          </a:endParaRPr>
        </a:p>
      </dgm:t>
    </dgm:pt>
    <dgm:pt modelId="{3D897DB6-F5DF-7D4E-83A3-9FB0AC323680}">
      <dgm:prSet phldrT="[Text]"/>
      <dgm:spPr>
        <a:solidFill>
          <a:srgbClr val="002060"/>
        </a:solidFill>
      </dgm:spPr>
      <dgm:t>
        <a:bodyPr/>
        <a:lstStyle/>
        <a:p>
          <a:r>
            <a:rPr lang="en-GB" dirty="0">
              <a:latin typeface="Helvetica" pitchFamily="2" charset="0"/>
            </a:rPr>
            <a:t>Will make them feel worse: 66.7%</a:t>
          </a:r>
        </a:p>
      </dgm:t>
    </dgm:pt>
    <dgm:pt modelId="{D53FFA16-3B2A-FD48-A67E-6CC32F7666BA}" type="parTrans" cxnId="{1F5FA9BE-2106-9543-83D1-FDA3C3129E84}">
      <dgm:prSet/>
      <dgm:spPr/>
      <dgm:t>
        <a:bodyPr/>
        <a:lstStyle/>
        <a:p>
          <a:endParaRPr lang="en-GB">
            <a:latin typeface="Helvetica" pitchFamily="2" charset="0"/>
          </a:endParaRPr>
        </a:p>
      </dgm:t>
    </dgm:pt>
    <dgm:pt modelId="{F4E3124C-E56F-3C46-8575-9A1C87642AE0}" type="sibTrans" cxnId="{1F5FA9BE-2106-9543-83D1-FDA3C3129E84}">
      <dgm:prSet/>
      <dgm:spPr/>
      <dgm:t>
        <a:bodyPr/>
        <a:lstStyle/>
        <a:p>
          <a:endParaRPr lang="en-GB">
            <a:latin typeface="Helvetica" pitchFamily="2" charset="0"/>
          </a:endParaRPr>
        </a:p>
      </dgm:t>
    </dgm:pt>
    <dgm:pt modelId="{13365DA0-1C37-304C-B157-E4D3652DB287}" type="pres">
      <dgm:prSet presAssocID="{1B280538-60FE-9F47-8E6E-CA36782B339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4C8657-DD37-214F-B9FE-7DBCF1E6ABDD}" type="pres">
      <dgm:prSet presAssocID="{5FDB754B-DAF8-A241-920B-79E07C37B5D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9C57D0-0CCC-1749-8607-F3986E06F3BF}" type="pres">
      <dgm:prSet presAssocID="{E5F5170E-3407-7343-ACD2-5CDE2C51683B}" presName="sibTrans" presStyleCnt="0"/>
      <dgm:spPr/>
    </dgm:pt>
    <dgm:pt modelId="{482275A6-A275-8343-B5E6-76A6AAA4E77B}" type="pres">
      <dgm:prSet presAssocID="{3A560D1F-0E0F-E946-B1C4-780B987DE5F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DEAFC2-F931-A243-9D04-C717A9402E72}" type="pres">
      <dgm:prSet presAssocID="{270F34AF-CC21-FD4B-BCF3-A21DE4F9F3AD}" presName="sibTrans" presStyleCnt="0"/>
      <dgm:spPr/>
    </dgm:pt>
    <dgm:pt modelId="{B9FE7F8B-6D32-2042-97B8-E60A7AC52392}" type="pres">
      <dgm:prSet presAssocID="{3D897DB6-F5DF-7D4E-83A3-9FB0AC32368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F9ED47-3113-FE41-9788-E7B952DBAF0B}" type="presOf" srcId="{3D897DB6-F5DF-7D4E-83A3-9FB0AC323680}" destId="{B9FE7F8B-6D32-2042-97B8-E60A7AC52392}" srcOrd="0" destOrd="0" presId="urn:microsoft.com/office/officeart/2005/8/layout/default"/>
    <dgm:cxn modelId="{B9318D93-C78E-4D4A-8A41-12B42E16495A}" type="presOf" srcId="{5FDB754B-DAF8-A241-920B-79E07C37B5DB}" destId="{E44C8657-DD37-214F-B9FE-7DBCF1E6ABDD}" srcOrd="0" destOrd="0" presId="urn:microsoft.com/office/officeart/2005/8/layout/default"/>
    <dgm:cxn modelId="{B19EFF15-FD0E-4044-95CB-1E584EFF6EB3}" type="presOf" srcId="{3A560D1F-0E0F-E946-B1C4-780B987DE5F5}" destId="{482275A6-A275-8343-B5E6-76A6AAA4E77B}" srcOrd="0" destOrd="0" presId="urn:microsoft.com/office/officeart/2005/8/layout/default"/>
    <dgm:cxn modelId="{1F5FA9BE-2106-9543-83D1-FDA3C3129E84}" srcId="{1B280538-60FE-9F47-8E6E-CA36782B339D}" destId="{3D897DB6-F5DF-7D4E-83A3-9FB0AC323680}" srcOrd="2" destOrd="0" parTransId="{D53FFA16-3B2A-FD48-A67E-6CC32F7666BA}" sibTransId="{F4E3124C-E56F-3C46-8575-9A1C87642AE0}"/>
    <dgm:cxn modelId="{742BB0B7-60BD-484B-8C0C-10F0CEF4AFCE}" srcId="{1B280538-60FE-9F47-8E6E-CA36782B339D}" destId="{3A560D1F-0E0F-E946-B1C4-780B987DE5F5}" srcOrd="1" destOrd="0" parTransId="{ED5A160B-817D-804C-9275-FD6909043C1B}" sibTransId="{270F34AF-CC21-FD4B-BCF3-A21DE4F9F3AD}"/>
    <dgm:cxn modelId="{2726A2DE-6762-A547-80A2-1543487BF3AC}" type="presOf" srcId="{1B280538-60FE-9F47-8E6E-CA36782B339D}" destId="{13365DA0-1C37-304C-B157-E4D3652DB287}" srcOrd="0" destOrd="0" presId="urn:microsoft.com/office/officeart/2005/8/layout/default"/>
    <dgm:cxn modelId="{DBB2D8FE-3093-FA47-9F67-CC7D40F3DF16}" srcId="{1B280538-60FE-9F47-8E6E-CA36782B339D}" destId="{5FDB754B-DAF8-A241-920B-79E07C37B5DB}" srcOrd="0" destOrd="0" parTransId="{BF7E2E4E-5624-7F4A-A899-46C2E5921AE9}" sibTransId="{E5F5170E-3407-7343-ACD2-5CDE2C51683B}"/>
    <dgm:cxn modelId="{BD1252AA-6A7D-2A45-9D42-FFED52A0054C}" type="presParOf" srcId="{13365DA0-1C37-304C-B157-E4D3652DB287}" destId="{E44C8657-DD37-214F-B9FE-7DBCF1E6ABDD}" srcOrd="0" destOrd="0" presId="urn:microsoft.com/office/officeart/2005/8/layout/default"/>
    <dgm:cxn modelId="{40945F2F-BDD1-8447-A4D3-515E1E72E2E3}" type="presParOf" srcId="{13365DA0-1C37-304C-B157-E4D3652DB287}" destId="{979C57D0-0CCC-1749-8607-F3986E06F3BF}" srcOrd="1" destOrd="0" presId="urn:microsoft.com/office/officeart/2005/8/layout/default"/>
    <dgm:cxn modelId="{DF9AED07-6BF2-394D-BEE5-7947FF865DAB}" type="presParOf" srcId="{13365DA0-1C37-304C-B157-E4D3652DB287}" destId="{482275A6-A275-8343-B5E6-76A6AAA4E77B}" srcOrd="2" destOrd="0" presId="urn:microsoft.com/office/officeart/2005/8/layout/default"/>
    <dgm:cxn modelId="{BAD8EDA4-3EC3-4145-9A3B-1364C0D151DC}" type="presParOf" srcId="{13365DA0-1C37-304C-B157-E4D3652DB287}" destId="{9BDEAFC2-F931-A243-9D04-C717A9402E72}" srcOrd="3" destOrd="0" presId="urn:microsoft.com/office/officeart/2005/8/layout/default"/>
    <dgm:cxn modelId="{16B908ED-4285-0D4D-818E-F21D27523894}" type="presParOf" srcId="{13365DA0-1C37-304C-B157-E4D3652DB287}" destId="{B9FE7F8B-6D32-2042-97B8-E60A7AC52392}" srcOrd="4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280538-60FE-9F47-8E6E-CA36782B339D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A560D1F-0E0F-E946-B1C4-780B987DE5F5}">
      <dgm:prSet phldrT="[Text]"/>
      <dgm:spPr>
        <a:solidFill>
          <a:srgbClr val="002060"/>
        </a:solidFill>
      </dgm:spPr>
      <dgm:t>
        <a:bodyPr/>
        <a:lstStyle/>
        <a:p>
          <a:r>
            <a:rPr lang="en-GB" dirty="0">
              <a:latin typeface="Helvetica" pitchFamily="2" charset="0"/>
            </a:rPr>
            <a:t>Would not know where to go: 88.1%</a:t>
          </a:r>
        </a:p>
      </dgm:t>
    </dgm:pt>
    <dgm:pt modelId="{ED5A160B-817D-804C-9275-FD6909043C1B}" type="parTrans" cxnId="{742BB0B7-60BD-484B-8C0C-10F0CEF4AFCE}">
      <dgm:prSet/>
      <dgm:spPr/>
      <dgm:t>
        <a:bodyPr/>
        <a:lstStyle/>
        <a:p>
          <a:endParaRPr lang="en-GB">
            <a:latin typeface="Helvetica" pitchFamily="2" charset="0"/>
          </a:endParaRPr>
        </a:p>
      </dgm:t>
    </dgm:pt>
    <dgm:pt modelId="{270F34AF-CC21-FD4B-BCF3-A21DE4F9F3AD}" type="sibTrans" cxnId="{742BB0B7-60BD-484B-8C0C-10F0CEF4AFCE}">
      <dgm:prSet/>
      <dgm:spPr/>
      <dgm:t>
        <a:bodyPr/>
        <a:lstStyle/>
        <a:p>
          <a:endParaRPr lang="en-GB">
            <a:latin typeface="Helvetica" pitchFamily="2" charset="0"/>
          </a:endParaRPr>
        </a:p>
      </dgm:t>
    </dgm:pt>
    <dgm:pt modelId="{3D897DB6-F5DF-7D4E-83A3-9FB0AC323680}">
      <dgm:prSet phldrT="[Text]"/>
      <dgm:spPr>
        <a:solidFill>
          <a:srgbClr val="002060"/>
        </a:solidFill>
      </dgm:spPr>
      <dgm:t>
        <a:bodyPr/>
        <a:lstStyle/>
        <a:p>
          <a:r>
            <a:rPr lang="en-GB" dirty="0">
              <a:latin typeface="Helvetica" pitchFamily="2" charset="0"/>
            </a:rPr>
            <a:t>Not enough accurate information: 88.1%</a:t>
          </a:r>
        </a:p>
      </dgm:t>
    </dgm:pt>
    <dgm:pt modelId="{D53FFA16-3B2A-FD48-A67E-6CC32F7666BA}" type="parTrans" cxnId="{1F5FA9BE-2106-9543-83D1-FDA3C3129E84}">
      <dgm:prSet/>
      <dgm:spPr/>
      <dgm:t>
        <a:bodyPr/>
        <a:lstStyle/>
        <a:p>
          <a:endParaRPr lang="en-GB">
            <a:latin typeface="Helvetica" pitchFamily="2" charset="0"/>
          </a:endParaRPr>
        </a:p>
      </dgm:t>
    </dgm:pt>
    <dgm:pt modelId="{F4E3124C-E56F-3C46-8575-9A1C87642AE0}" type="sibTrans" cxnId="{1F5FA9BE-2106-9543-83D1-FDA3C3129E84}">
      <dgm:prSet/>
      <dgm:spPr/>
      <dgm:t>
        <a:bodyPr/>
        <a:lstStyle/>
        <a:p>
          <a:endParaRPr lang="en-GB">
            <a:latin typeface="Helvetica" pitchFamily="2" charset="0"/>
          </a:endParaRPr>
        </a:p>
      </dgm:t>
    </dgm:pt>
    <dgm:pt modelId="{7240CA99-C799-984F-8E49-40C0367B9DE7}">
      <dgm:prSet phldrT="[Text]"/>
      <dgm:spPr>
        <a:solidFill>
          <a:srgbClr val="002060"/>
        </a:solidFill>
      </dgm:spPr>
      <dgm:t>
        <a:bodyPr/>
        <a:lstStyle/>
        <a:p>
          <a:r>
            <a:rPr lang="en-GB" dirty="0">
              <a:latin typeface="Helvetica" pitchFamily="2" charset="0"/>
            </a:rPr>
            <a:t>Concern about cost: 81%</a:t>
          </a:r>
        </a:p>
      </dgm:t>
    </dgm:pt>
    <dgm:pt modelId="{EE5FABB2-EE33-3843-AC06-8916038A4B59}" type="parTrans" cxnId="{7C783612-CF46-8246-9838-BA172EA874E5}">
      <dgm:prSet/>
      <dgm:spPr/>
      <dgm:t>
        <a:bodyPr/>
        <a:lstStyle/>
        <a:p>
          <a:endParaRPr lang="en-GB"/>
        </a:p>
      </dgm:t>
    </dgm:pt>
    <dgm:pt modelId="{BA55E0E4-26FD-DA4B-9513-031E09F46E90}" type="sibTrans" cxnId="{7C783612-CF46-8246-9838-BA172EA874E5}">
      <dgm:prSet/>
      <dgm:spPr/>
      <dgm:t>
        <a:bodyPr/>
        <a:lstStyle/>
        <a:p>
          <a:endParaRPr lang="en-GB"/>
        </a:p>
      </dgm:t>
    </dgm:pt>
    <dgm:pt modelId="{77EC3DB8-B46F-B044-AECF-54F9C29D0BC6}">
      <dgm:prSet phldrT="[Text]"/>
      <dgm:spPr>
        <a:solidFill>
          <a:srgbClr val="002060"/>
        </a:solidFill>
      </dgm:spPr>
      <dgm:t>
        <a:bodyPr/>
        <a:lstStyle/>
        <a:p>
          <a:r>
            <a:rPr lang="en-GB" dirty="0">
              <a:latin typeface="Helvetica" pitchFamily="2" charset="0"/>
            </a:rPr>
            <a:t>Concern that services unavailable in Rohingya language: 69%</a:t>
          </a:r>
        </a:p>
      </dgm:t>
    </dgm:pt>
    <dgm:pt modelId="{4E886E31-6C8A-0A40-8751-39826676AA76}" type="parTrans" cxnId="{D965B206-FF16-C046-A052-5B97A211811E}">
      <dgm:prSet/>
      <dgm:spPr/>
      <dgm:t>
        <a:bodyPr/>
        <a:lstStyle/>
        <a:p>
          <a:endParaRPr lang="en-GB"/>
        </a:p>
      </dgm:t>
    </dgm:pt>
    <dgm:pt modelId="{0BCF2C26-B61F-D940-A975-3A1F10CB2786}" type="sibTrans" cxnId="{D965B206-FF16-C046-A052-5B97A211811E}">
      <dgm:prSet/>
      <dgm:spPr/>
      <dgm:t>
        <a:bodyPr/>
        <a:lstStyle/>
        <a:p>
          <a:endParaRPr lang="en-GB"/>
        </a:p>
      </dgm:t>
    </dgm:pt>
    <dgm:pt modelId="{403F5B88-821A-054C-91C2-719F18B296E7}">
      <dgm:prSet phldrT="[Text]"/>
      <dgm:spPr>
        <a:solidFill>
          <a:srgbClr val="002060"/>
        </a:solidFill>
      </dgm:spPr>
      <dgm:t>
        <a:bodyPr/>
        <a:lstStyle/>
        <a:p>
          <a:r>
            <a:rPr lang="en-GB" dirty="0">
              <a:latin typeface="Helvetica" pitchFamily="2" charset="0"/>
            </a:rPr>
            <a:t>Not aware seeking services was an option: 83.3%</a:t>
          </a:r>
        </a:p>
      </dgm:t>
    </dgm:pt>
    <dgm:pt modelId="{77C72D57-3455-7844-87AF-11327897C99B}" type="parTrans" cxnId="{84344F89-6D3A-744B-820E-25A4ABD4F44B}">
      <dgm:prSet/>
      <dgm:spPr/>
      <dgm:t>
        <a:bodyPr/>
        <a:lstStyle/>
        <a:p>
          <a:endParaRPr lang="en-GB"/>
        </a:p>
      </dgm:t>
    </dgm:pt>
    <dgm:pt modelId="{CB5D8C11-D710-F843-993F-A580F5875C69}" type="sibTrans" cxnId="{84344F89-6D3A-744B-820E-25A4ABD4F44B}">
      <dgm:prSet/>
      <dgm:spPr/>
      <dgm:t>
        <a:bodyPr/>
        <a:lstStyle/>
        <a:p>
          <a:endParaRPr lang="en-GB"/>
        </a:p>
      </dgm:t>
    </dgm:pt>
    <dgm:pt modelId="{13365DA0-1C37-304C-B157-E4D3652DB287}" type="pres">
      <dgm:prSet presAssocID="{1B280538-60FE-9F47-8E6E-CA36782B339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2275A6-A275-8343-B5E6-76A6AAA4E77B}" type="pres">
      <dgm:prSet presAssocID="{3A560D1F-0E0F-E946-B1C4-780B987DE5F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DEAFC2-F931-A243-9D04-C717A9402E72}" type="pres">
      <dgm:prSet presAssocID="{270F34AF-CC21-FD4B-BCF3-A21DE4F9F3AD}" presName="sibTrans" presStyleCnt="0"/>
      <dgm:spPr/>
    </dgm:pt>
    <dgm:pt modelId="{B9FE7F8B-6D32-2042-97B8-E60A7AC52392}" type="pres">
      <dgm:prSet presAssocID="{3D897DB6-F5DF-7D4E-83A3-9FB0AC32368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F47462-F4FE-F940-B3E6-B8E96AC449D1}" type="pres">
      <dgm:prSet presAssocID="{F4E3124C-E56F-3C46-8575-9A1C87642AE0}" presName="sibTrans" presStyleCnt="0"/>
      <dgm:spPr/>
    </dgm:pt>
    <dgm:pt modelId="{B3BAA353-12FB-4F4A-BE9D-610225759260}" type="pres">
      <dgm:prSet presAssocID="{403F5B88-821A-054C-91C2-719F18B296E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13FEB9-6F6D-054B-BF77-D3315A9F0334}" type="pres">
      <dgm:prSet presAssocID="{CB5D8C11-D710-F843-993F-A580F5875C69}" presName="sibTrans" presStyleCnt="0"/>
      <dgm:spPr/>
    </dgm:pt>
    <dgm:pt modelId="{C750B12B-32E6-C24D-A926-26161805B687}" type="pres">
      <dgm:prSet presAssocID="{7240CA99-C799-984F-8E49-40C0367B9DE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5031E-806E-0C49-9B0B-E5B57B3F8CBD}" type="pres">
      <dgm:prSet presAssocID="{BA55E0E4-26FD-DA4B-9513-031E09F46E90}" presName="sibTrans" presStyleCnt="0"/>
      <dgm:spPr/>
    </dgm:pt>
    <dgm:pt modelId="{4AE77E41-256C-F14A-BEF1-809D6437655F}" type="pres">
      <dgm:prSet presAssocID="{77EC3DB8-B46F-B044-AECF-54F9C29D0BC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783612-CF46-8246-9838-BA172EA874E5}" srcId="{1B280538-60FE-9F47-8E6E-CA36782B339D}" destId="{7240CA99-C799-984F-8E49-40C0367B9DE7}" srcOrd="3" destOrd="0" parTransId="{EE5FABB2-EE33-3843-AC06-8916038A4B59}" sibTransId="{BA55E0E4-26FD-DA4B-9513-031E09F46E90}"/>
    <dgm:cxn modelId="{A36C189F-3C5D-4C47-BB12-8758ABCBFAFB}" type="presOf" srcId="{403F5B88-821A-054C-91C2-719F18B296E7}" destId="{B3BAA353-12FB-4F4A-BE9D-610225759260}" srcOrd="0" destOrd="0" presId="urn:microsoft.com/office/officeart/2005/8/layout/default"/>
    <dgm:cxn modelId="{B19EFF15-FD0E-4044-95CB-1E584EFF6EB3}" type="presOf" srcId="{3A560D1F-0E0F-E946-B1C4-780B987DE5F5}" destId="{482275A6-A275-8343-B5E6-76A6AAA4E77B}" srcOrd="0" destOrd="0" presId="urn:microsoft.com/office/officeart/2005/8/layout/default"/>
    <dgm:cxn modelId="{742BB0B7-60BD-484B-8C0C-10F0CEF4AFCE}" srcId="{1B280538-60FE-9F47-8E6E-CA36782B339D}" destId="{3A560D1F-0E0F-E946-B1C4-780B987DE5F5}" srcOrd="0" destOrd="0" parTransId="{ED5A160B-817D-804C-9275-FD6909043C1B}" sibTransId="{270F34AF-CC21-FD4B-BCF3-A21DE4F9F3AD}"/>
    <dgm:cxn modelId="{2C39F019-F6FC-0D43-A71E-F218A7EF865C}" type="presOf" srcId="{77EC3DB8-B46F-B044-AECF-54F9C29D0BC6}" destId="{4AE77E41-256C-F14A-BEF1-809D6437655F}" srcOrd="0" destOrd="0" presId="urn:microsoft.com/office/officeart/2005/8/layout/default"/>
    <dgm:cxn modelId="{B8F9ED47-3113-FE41-9788-E7B952DBAF0B}" type="presOf" srcId="{3D897DB6-F5DF-7D4E-83A3-9FB0AC323680}" destId="{B9FE7F8B-6D32-2042-97B8-E60A7AC52392}" srcOrd="0" destOrd="0" presId="urn:microsoft.com/office/officeart/2005/8/layout/default"/>
    <dgm:cxn modelId="{1F5FA9BE-2106-9543-83D1-FDA3C3129E84}" srcId="{1B280538-60FE-9F47-8E6E-CA36782B339D}" destId="{3D897DB6-F5DF-7D4E-83A3-9FB0AC323680}" srcOrd="1" destOrd="0" parTransId="{D53FFA16-3B2A-FD48-A67E-6CC32F7666BA}" sibTransId="{F4E3124C-E56F-3C46-8575-9A1C87642AE0}"/>
    <dgm:cxn modelId="{84344F89-6D3A-744B-820E-25A4ABD4F44B}" srcId="{1B280538-60FE-9F47-8E6E-CA36782B339D}" destId="{403F5B88-821A-054C-91C2-719F18B296E7}" srcOrd="2" destOrd="0" parTransId="{77C72D57-3455-7844-87AF-11327897C99B}" sibTransId="{CB5D8C11-D710-F843-993F-A580F5875C69}"/>
    <dgm:cxn modelId="{5BEDF938-85BB-1042-9727-9E8583CD887C}" type="presOf" srcId="{7240CA99-C799-984F-8E49-40C0367B9DE7}" destId="{C750B12B-32E6-C24D-A926-26161805B687}" srcOrd="0" destOrd="0" presId="urn:microsoft.com/office/officeart/2005/8/layout/default"/>
    <dgm:cxn modelId="{D965B206-FF16-C046-A052-5B97A211811E}" srcId="{1B280538-60FE-9F47-8E6E-CA36782B339D}" destId="{77EC3DB8-B46F-B044-AECF-54F9C29D0BC6}" srcOrd="4" destOrd="0" parTransId="{4E886E31-6C8A-0A40-8751-39826676AA76}" sibTransId="{0BCF2C26-B61F-D940-A975-3A1F10CB2786}"/>
    <dgm:cxn modelId="{2726A2DE-6762-A547-80A2-1543487BF3AC}" type="presOf" srcId="{1B280538-60FE-9F47-8E6E-CA36782B339D}" destId="{13365DA0-1C37-304C-B157-E4D3652DB287}" srcOrd="0" destOrd="0" presId="urn:microsoft.com/office/officeart/2005/8/layout/default"/>
    <dgm:cxn modelId="{DF9AED07-6BF2-394D-BEE5-7947FF865DAB}" type="presParOf" srcId="{13365DA0-1C37-304C-B157-E4D3652DB287}" destId="{482275A6-A275-8343-B5E6-76A6AAA4E77B}" srcOrd="0" destOrd="0" presId="urn:microsoft.com/office/officeart/2005/8/layout/default"/>
    <dgm:cxn modelId="{BAD8EDA4-3EC3-4145-9A3B-1364C0D151DC}" type="presParOf" srcId="{13365DA0-1C37-304C-B157-E4D3652DB287}" destId="{9BDEAFC2-F931-A243-9D04-C717A9402E72}" srcOrd="1" destOrd="0" presId="urn:microsoft.com/office/officeart/2005/8/layout/default"/>
    <dgm:cxn modelId="{16B908ED-4285-0D4D-818E-F21D27523894}" type="presParOf" srcId="{13365DA0-1C37-304C-B157-E4D3652DB287}" destId="{B9FE7F8B-6D32-2042-97B8-E60A7AC52392}" srcOrd="2" destOrd="0" presId="urn:microsoft.com/office/officeart/2005/8/layout/default"/>
    <dgm:cxn modelId="{F230DD27-7E6E-154C-8CDB-E18AD44A8610}" type="presParOf" srcId="{13365DA0-1C37-304C-B157-E4D3652DB287}" destId="{AEF47462-F4FE-F940-B3E6-B8E96AC449D1}" srcOrd="3" destOrd="0" presId="urn:microsoft.com/office/officeart/2005/8/layout/default"/>
    <dgm:cxn modelId="{5DA1EF00-869A-ED4C-A3AB-6ABD62E45E9E}" type="presParOf" srcId="{13365DA0-1C37-304C-B157-E4D3652DB287}" destId="{B3BAA353-12FB-4F4A-BE9D-610225759260}" srcOrd="4" destOrd="0" presId="urn:microsoft.com/office/officeart/2005/8/layout/default"/>
    <dgm:cxn modelId="{E9AAE720-9D81-E64B-91C3-987E9983C902}" type="presParOf" srcId="{13365DA0-1C37-304C-B157-E4D3652DB287}" destId="{AD13FEB9-6F6D-054B-BF77-D3315A9F0334}" srcOrd="5" destOrd="0" presId="urn:microsoft.com/office/officeart/2005/8/layout/default"/>
    <dgm:cxn modelId="{D58EECE7-8FE3-5A42-B202-1DA964E52C50}" type="presParOf" srcId="{13365DA0-1C37-304C-B157-E4D3652DB287}" destId="{C750B12B-32E6-C24D-A926-26161805B687}" srcOrd="6" destOrd="0" presId="urn:microsoft.com/office/officeart/2005/8/layout/default"/>
    <dgm:cxn modelId="{F023AA1E-921C-DC4C-8A5B-ADC8F0C709C6}" type="presParOf" srcId="{13365DA0-1C37-304C-B157-E4D3652DB287}" destId="{C355031E-806E-0C49-9B0B-E5B57B3F8CBD}" srcOrd="7" destOrd="0" presId="urn:microsoft.com/office/officeart/2005/8/layout/default"/>
    <dgm:cxn modelId="{DF3203AA-D83F-914A-BA06-57ED51E56585}" type="presParOf" srcId="{13365DA0-1C37-304C-B157-E4D3652DB287}" destId="{4AE77E41-256C-F14A-BEF1-809D6437655F}" srcOrd="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C5857A-FB8B-964A-91CA-598145BA5C39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EB0ABC8-4551-E349-8D4A-3814C1C3E62F}">
      <dgm:prSet phldrT="[Text]"/>
      <dgm:spPr>
        <a:solidFill>
          <a:schemeClr val="bg1"/>
        </a:solidFill>
        <a:ln w="34925">
          <a:solidFill>
            <a:srgbClr val="002060"/>
          </a:solidFill>
        </a:ln>
      </dgm:spPr>
      <dgm:t>
        <a:bodyPr/>
        <a:lstStyle/>
        <a:p>
          <a:r>
            <a:rPr lang="en-GB" dirty="0">
              <a:solidFill>
                <a:srgbClr val="002060"/>
              </a:solidFill>
              <a:latin typeface="Helvetica" pitchFamily="2" charset="0"/>
            </a:rPr>
            <a:t>Focus on women and girls</a:t>
          </a:r>
        </a:p>
      </dgm:t>
    </dgm:pt>
    <dgm:pt modelId="{7C7AFBF0-192B-FE44-9E1D-AE34FAFEB652}" type="parTrans" cxnId="{6200D324-906B-174A-8FFA-6D00774F59B6}">
      <dgm:prSet/>
      <dgm:spPr/>
      <dgm:t>
        <a:bodyPr/>
        <a:lstStyle/>
        <a:p>
          <a:endParaRPr lang="en-GB"/>
        </a:p>
      </dgm:t>
    </dgm:pt>
    <dgm:pt modelId="{50D6AC97-85DF-6644-9C10-58D41789E6D8}" type="sibTrans" cxnId="{6200D324-906B-174A-8FFA-6D00774F59B6}">
      <dgm:prSet/>
      <dgm:spPr>
        <a:solidFill>
          <a:srgbClr val="FFFAF1"/>
        </a:solidFill>
      </dgm:spPr>
      <dgm:t>
        <a:bodyPr/>
        <a:lstStyle/>
        <a:p>
          <a:endParaRPr lang="en-GB"/>
        </a:p>
      </dgm:t>
    </dgm:pt>
    <dgm:pt modelId="{2C82C8B8-E1B8-1A41-A81A-46E9BFF340A3}">
      <dgm:prSet phldrT="[Text]"/>
      <dgm:spPr>
        <a:solidFill>
          <a:schemeClr val="bg1"/>
        </a:solidFill>
        <a:ln w="34925">
          <a:solidFill>
            <a:srgbClr val="002060"/>
          </a:solidFill>
        </a:ln>
      </dgm:spPr>
      <dgm:t>
        <a:bodyPr/>
        <a:lstStyle/>
        <a:p>
          <a:r>
            <a:rPr lang="en-GB" dirty="0">
              <a:solidFill>
                <a:srgbClr val="002060"/>
              </a:solidFill>
              <a:latin typeface="Helvetica" pitchFamily="2" charset="0"/>
            </a:rPr>
            <a:t>Lack of services for male survivors</a:t>
          </a:r>
        </a:p>
      </dgm:t>
    </dgm:pt>
    <dgm:pt modelId="{AA94BD78-DC27-3E4C-88BA-AE97748ABD86}" type="parTrans" cxnId="{A0B417A2-CCA9-C344-A0BC-C06B23484B3C}">
      <dgm:prSet/>
      <dgm:spPr/>
      <dgm:t>
        <a:bodyPr/>
        <a:lstStyle/>
        <a:p>
          <a:endParaRPr lang="en-GB"/>
        </a:p>
      </dgm:t>
    </dgm:pt>
    <dgm:pt modelId="{DF94A946-6798-5B43-87CE-E895FC3C2476}" type="sibTrans" cxnId="{A0B417A2-CCA9-C344-A0BC-C06B23484B3C}">
      <dgm:prSet/>
      <dgm:spPr>
        <a:solidFill>
          <a:srgbClr val="FFFAF1"/>
        </a:solidFill>
      </dgm:spPr>
      <dgm:t>
        <a:bodyPr/>
        <a:lstStyle/>
        <a:p>
          <a:endParaRPr lang="en-GB"/>
        </a:p>
      </dgm:t>
    </dgm:pt>
    <dgm:pt modelId="{66B3306D-377F-0348-AC00-48AB20CDF3D6}">
      <dgm:prSet phldrT="[Text]"/>
      <dgm:spPr>
        <a:solidFill>
          <a:schemeClr val="bg1"/>
        </a:solidFill>
        <a:ln w="34925">
          <a:solidFill>
            <a:srgbClr val="002060"/>
          </a:solidFill>
        </a:ln>
      </dgm:spPr>
      <dgm:t>
        <a:bodyPr/>
        <a:lstStyle/>
        <a:p>
          <a:r>
            <a:rPr lang="en-GB" dirty="0">
              <a:solidFill>
                <a:srgbClr val="002060"/>
              </a:solidFill>
              <a:latin typeface="Helvetica" pitchFamily="2" charset="0"/>
            </a:rPr>
            <a:t>Male survivors not identified</a:t>
          </a:r>
        </a:p>
      </dgm:t>
    </dgm:pt>
    <dgm:pt modelId="{E0952182-78A1-5949-B226-0E4E38598B67}" type="parTrans" cxnId="{153A5C36-A0CC-8643-B456-EEB853E77B1D}">
      <dgm:prSet/>
      <dgm:spPr/>
      <dgm:t>
        <a:bodyPr/>
        <a:lstStyle/>
        <a:p>
          <a:endParaRPr lang="en-GB"/>
        </a:p>
      </dgm:t>
    </dgm:pt>
    <dgm:pt modelId="{7726C404-BDB9-0946-BD34-E145F2AA096F}" type="sibTrans" cxnId="{153A5C36-A0CC-8643-B456-EEB853E77B1D}">
      <dgm:prSet/>
      <dgm:spPr>
        <a:solidFill>
          <a:srgbClr val="FFFAF1"/>
        </a:solidFill>
      </dgm:spPr>
      <dgm:t>
        <a:bodyPr/>
        <a:lstStyle/>
        <a:p>
          <a:endParaRPr lang="en-GB"/>
        </a:p>
      </dgm:t>
    </dgm:pt>
    <dgm:pt modelId="{DC8E4DA9-0CB6-4A4E-ADFE-5B47211308E1}">
      <dgm:prSet phldrT="[Text]"/>
      <dgm:spPr>
        <a:solidFill>
          <a:schemeClr val="bg1"/>
        </a:solidFill>
        <a:ln w="34925">
          <a:solidFill>
            <a:srgbClr val="002060"/>
          </a:solidFill>
        </a:ln>
      </dgm:spPr>
      <dgm:t>
        <a:bodyPr/>
        <a:lstStyle/>
        <a:p>
          <a:r>
            <a:rPr lang="en-GB" dirty="0">
              <a:solidFill>
                <a:srgbClr val="002060"/>
              </a:solidFill>
              <a:latin typeface="Helvetica" pitchFamily="2" charset="0"/>
            </a:rPr>
            <a:t>Confusion around definition of SGBV</a:t>
          </a:r>
        </a:p>
      </dgm:t>
    </dgm:pt>
    <dgm:pt modelId="{84D02F67-E010-244D-ACC1-3EC1EEFD60FC}" type="parTrans" cxnId="{CC2D30A1-A91A-3A41-A263-223822251627}">
      <dgm:prSet/>
      <dgm:spPr/>
      <dgm:t>
        <a:bodyPr/>
        <a:lstStyle/>
        <a:p>
          <a:endParaRPr lang="en-GB"/>
        </a:p>
      </dgm:t>
    </dgm:pt>
    <dgm:pt modelId="{80C9E3B4-3387-8542-BD84-301DD37BE69B}" type="sibTrans" cxnId="{CC2D30A1-A91A-3A41-A263-223822251627}">
      <dgm:prSet/>
      <dgm:spPr>
        <a:solidFill>
          <a:srgbClr val="FFFAF1"/>
        </a:solidFill>
      </dgm:spPr>
      <dgm:t>
        <a:bodyPr/>
        <a:lstStyle/>
        <a:p>
          <a:endParaRPr lang="en-GB"/>
        </a:p>
      </dgm:t>
    </dgm:pt>
    <dgm:pt modelId="{83793603-38CC-A743-9A6E-768E5AC2CF72}">
      <dgm:prSet phldrT="[Text]"/>
      <dgm:spPr>
        <a:solidFill>
          <a:schemeClr val="bg1"/>
        </a:solidFill>
        <a:ln w="34925">
          <a:solidFill>
            <a:srgbClr val="002060"/>
          </a:solidFill>
        </a:ln>
      </dgm:spPr>
      <dgm:t>
        <a:bodyPr/>
        <a:lstStyle/>
        <a:p>
          <a:r>
            <a:rPr lang="en-GB" dirty="0">
              <a:solidFill>
                <a:srgbClr val="002060"/>
              </a:solidFill>
              <a:latin typeface="Helvetica" pitchFamily="2" charset="0"/>
            </a:rPr>
            <a:t>De facto exclusion of men</a:t>
          </a:r>
        </a:p>
      </dgm:t>
    </dgm:pt>
    <dgm:pt modelId="{77558B84-DEEA-684F-8146-A81BB5E9A077}" type="parTrans" cxnId="{E62B4C80-CFDC-C944-A493-D23101CB2769}">
      <dgm:prSet/>
      <dgm:spPr/>
      <dgm:t>
        <a:bodyPr/>
        <a:lstStyle/>
        <a:p>
          <a:endParaRPr lang="en-GB"/>
        </a:p>
      </dgm:t>
    </dgm:pt>
    <dgm:pt modelId="{93588ECD-D5A6-AF4A-B83E-4F085DBFE4AD}" type="sibTrans" cxnId="{E62B4C80-CFDC-C944-A493-D23101CB2769}">
      <dgm:prSet/>
      <dgm:spPr>
        <a:solidFill>
          <a:srgbClr val="FFFAF1"/>
        </a:solidFill>
      </dgm:spPr>
      <dgm:t>
        <a:bodyPr/>
        <a:lstStyle/>
        <a:p>
          <a:endParaRPr lang="en-GB"/>
        </a:p>
      </dgm:t>
    </dgm:pt>
    <dgm:pt modelId="{746FBB55-5726-C340-9C4A-EDD384E7BAFC}" type="pres">
      <dgm:prSet presAssocID="{5DC5857A-FB8B-964A-91CA-598145BA5C3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04672F-AD0C-9149-8C26-76E337C21B9B}" type="pres">
      <dgm:prSet presAssocID="{5EB0ABC8-4551-E349-8D4A-3814C1C3E62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BFC042-FDBB-F941-A5B7-4C9626FD0440}" type="pres">
      <dgm:prSet presAssocID="{50D6AC97-85DF-6644-9C10-58D41789E6D8}" presName="sibTrans" presStyleLbl="sibTrans2D1" presStyleIdx="0" presStyleCnt="5"/>
      <dgm:spPr/>
      <dgm:t>
        <a:bodyPr/>
        <a:lstStyle/>
        <a:p>
          <a:endParaRPr lang="en-US"/>
        </a:p>
      </dgm:t>
    </dgm:pt>
    <dgm:pt modelId="{B8F54047-0ED6-3A41-B1EF-498EE679BE1B}" type="pres">
      <dgm:prSet presAssocID="{50D6AC97-85DF-6644-9C10-58D41789E6D8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F3C11FE1-7C3D-6A4D-98EA-2EE10414353D}" type="pres">
      <dgm:prSet presAssocID="{2C82C8B8-E1B8-1A41-A81A-46E9BFF340A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B3FE30-5824-6D44-A62B-47617213720E}" type="pres">
      <dgm:prSet presAssocID="{DF94A946-6798-5B43-87CE-E895FC3C2476}" presName="sibTrans" presStyleLbl="sibTrans2D1" presStyleIdx="1" presStyleCnt="5"/>
      <dgm:spPr/>
      <dgm:t>
        <a:bodyPr/>
        <a:lstStyle/>
        <a:p>
          <a:endParaRPr lang="en-US"/>
        </a:p>
      </dgm:t>
    </dgm:pt>
    <dgm:pt modelId="{A73E1F11-7124-B943-9404-77418FFB756E}" type="pres">
      <dgm:prSet presAssocID="{DF94A946-6798-5B43-87CE-E895FC3C2476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0FA9DBB5-CE6B-6A47-9AA0-41145A1E8FA4}" type="pres">
      <dgm:prSet presAssocID="{66B3306D-377F-0348-AC00-48AB20CDF3D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CADA3-4AC9-5E4B-B857-91353AB9804C}" type="pres">
      <dgm:prSet presAssocID="{7726C404-BDB9-0946-BD34-E145F2AA096F}" presName="sibTrans" presStyleLbl="sibTrans2D1" presStyleIdx="2" presStyleCnt="5"/>
      <dgm:spPr/>
      <dgm:t>
        <a:bodyPr/>
        <a:lstStyle/>
        <a:p>
          <a:endParaRPr lang="en-US"/>
        </a:p>
      </dgm:t>
    </dgm:pt>
    <dgm:pt modelId="{6A0520B6-25EE-9741-B917-32A0CA136509}" type="pres">
      <dgm:prSet presAssocID="{7726C404-BDB9-0946-BD34-E145F2AA096F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ABAF6276-B7B5-5E4A-98E3-3F1D3824ABB9}" type="pres">
      <dgm:prSet presAssocID="{DC8E4DA9-0CB6-4A4E-ADFE-5B47211308E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211726-D9A6-D248-8327-11281E2AE331}" type="pres">
      <dgm:prSet presAssocID="{80C9E3B4-3387-8542-BD84-301DD37BE69B}" presName="sibTrans" presStyleLbl="sibTrans2D1" presStyleIdx="3" presStyleCnt="5"/>
      <dgm:spPr/>
      <dgm:t>
        <a:bodyPr/>
        <a:lstStyle/>
        <a:p>
          <a:endParaRPr lang="en-US"/>
        </a:p>
      </dgm:t>
    </dgm:pt>
    <dgm:pt modelId="{076A5C14-A9A4-974C-B4C9-12ABDDE6CC40}" type="pres">
      <dgm:prSet presAssocID="{80C9E3B4-3387-8542-BD84-301DD37BE69B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C7C1D0C8-436A-5344-B526-C4A61164A611}" type="pres">
      <dgm:prSet presAssocID="{83793603-38CC-A743-9A6E-768E5AC2CF7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EE7D9C-C19F-3040-940B-B8CB5BE16C5C}" type="pres">
      <dgm:prSet presAssocID="{93588ECD-D5A6-AF4A-B83E-4F085DBFE4AD}" presName="sibTrans" presStyleLbl="sibTrans2D1" presStyleIdx="4" presStyleCnt="5"/>
      <dgm:spPr/>
      <dgm:t>
        <a:bodyPr/>
        <a:lstStyle/>
        <a:p>
          <a:endParaRPr lang="en-US"/>
        </a:p>
      </dgm:t>
    </dgm:pt>
    <dgm:pt modelId="{B94C2D5E-ADF4-3448-BA4B-C7F4DA2BC30B}" type="pres">
      <dgm:prSet presAssocID="{93588ECD-D5A6-AF4A-B83E-4F085DBFE4AD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902FC4A6-72FF-8243-94C7-2BCE2661F8F7}" type="presOf" srcId="{80C9E3B4-3387-8542-BD84-301DD37BE69B}" destId="{076A5C14-A9A4-974C-B4C9-12ABDDE6CC40}" srcOrd="1" destOrd="0" presId="urn:microsoft.com/office/officeart/2005/8/layout/cycle2"/>
    <dgm:cxn modelId="{8D592C2F-6461-7049-96C7-C18764FDA942}" type="presOf" srcId="{5DC5857A-FB8B-964A-91CA-598145BA5C39}" destId="{746FBB55-5726-C340-9C4A-EDD384E7BAFC}" srcOrd="0" destOrd="0" presId="urn:microsoft.com/office/officeart/2005/8/layout/cycle2"/>
    <dgm:cxn modelId="{07D18023-BDA5-894A-9C9F-BEFC3B9B4EF7}" type="presOf" srcId="{93588ECD-D5A6-AF4A-B83E-4F085DBFE4AD}" destId="{CCEE7D9C-C19F-3040-940B-B8CB5BE16C5C}" srcOrd="0" destOrd="0" presId="urn:microsoft.com/office/officeart/2005/8/layout/cycle2"/>
    <dgm:cxn modelId="{3C4D1CB5-9D8F-DE46-875F-EEE00B54102A}" type="presOf" srcId="{80C9E3B4-3387-8542-BD84-301DD37BE69B}" destId="{79211726-D9A6-D248-8327-11281E2AE331}" srcOrd="0" destOrd="0" presId="urn:microsoft.com/office/officeart/2005/8/layout/cycle2"/>
    <dgm:cxn modelId="{056F21FF-979B-C646-A2FA-A360A35C4611}" type="presOf" srcId="{7726C404-BDB9-0946-BD34-E145F2AA096F}" destId="{6A0520B6-25EE-9741-B917-32A0CA136509}" srcOrd="1" destOrd="0" presId="urn:microsoft.com/office/officeart/2005/8/layout/cycle2"/>
    <dgm:cxn modelId="{7D8EBE59-22BA-C848-8B7A-8F7143E6A246}" type="presOf" srcId="{DC8E4DA9-0CB6-4A4E-ADFE-5B47211308E1}" destId="{ABAF6276-B7B5-5E4A-98E3-3F1D3824ABB9}" srcOrd="0" destOrd="0" presId="urn:microsoft.com/office/officeart/2005/8/layout/cycle2"/>
    <dgm:cxn modelId="{E4B3850A-3431-BD4E-97CC-1CCA7CAA5B48}" type="presOf" srcId="{66B3306D-377F-0348-AC00-48AB20CDF3D6}" destId="{0FA9DBB5-CE6B-6A47-9AA0-41145A1E8FA4}" srcOrd="0" destOrd="0" presId="urn:microsoft.com/office/officeart/2005/8/layout/cycle2"/>
    <dgm:cxn modelId="{E685354C-C1EA-754A-97BD-A7375B2CE8DD}" type="presOf" srcId="{5EB0ABC8-4551-E349-8D4A-3814C1C3E62F}" destId="{6A04672F-AD0C-9149-8C26-76E337C21B9B}" srcOrd="0" destOrd="0" presId="urn:microsoft.com/office/officeart/2005/8/layout/cycle2"/>
    <dgm:cxn modelId="{153A5C36-A0CC-8643-B456-EEB853E77B1D}" srcId="{5DC5857A-FB8B-964A-91CA-598145BA5C39}" destId="{66B3306D-377F-0348-AC00-48AB20CDF3D6}" srcOrd="2" destOrd="0" parTransId="{E0952182-78A1-5949-B226-0E4E38598B67}" sibTransId="{7726C404-BDB9-0946-BD34-E145F2AA096F}"/>
    <dgm:cxn modelId="{C85AC07E-AFD9-884C-846F-3EABC99514AB}" type="presOf" srcId="{DF94A946-6798-5B43-87CE-E895FC3C2476}" destId="{85B3FE30-5824-6D44-A62B-47617213720E}" srcOrd="0" destOrd="0" presId="urn:microsoft.com/office/officeart/2005/8/layout/cycle2"/>
    <dgm:cxn modelId="{A0B417A2-CCA9-C344-A0BC-C06B23484B3C}" srcId="{5DC5857A-FB8B-964A-91CA-598145BA5C39}" destId="{2C82C8B8-E1B8-1A41-A81A-46E9BFF340A3}" srcOrd="1" destOrd="0" parTransId="{AA94BD78-DC27-3E4C-88BA-AE97748ABD86}" sibTransId="{DF94A946-6798-5B43-87CE-E895FC3C2476}"/>
    <dgm:cxn modelId="{99221524-DDB3-484C-983F-5B75B5943EE0}" type="presOf" srcId="{DF94A946-6798-5B43-87CE-E895FC3C2476}" destId="{A73E1F11-7124-B943-9404-77418FFB756E}" srcOrd="1" destOrd="0" presId="urn:microsoft.com/office/officeart/2005/8/layout/cycle2"/>
    <dgm:cxn modelId="{E62B4C80-CFDC-C944-A493-D23101CB2769}" srcId="{5DC5857A-FB8B-964A-91CA-598145BA5C39}" destId="{83793603-38CC-A743-9A6E-768E5AC2CF72}" srcOrd="4" destOrd="0" parTransId="{77558B84-DEEA-684F-8146-A81BB5E9A077}" sibTransId="{93588ECD-D5A6-AF4A-B83E-4F085DBFE4AD}"/>
    <dgm:cxn modelId="{EE63BFB5-0C97-324D-AC88-96B0562F41F1}" type="presOf" srcId="{83793603-38CC-A743-9A6E-768E5AC2CF72}" destId="{C7C1D0C8-436A-5344-B526-C4A61164A611}" srcOrd="0" destOrd="0" presId="urn:microsoft.com/office/officeart/2005/8/layout/cycle2"/>
    <dgm:cxn modelId="{20F97C12-B039-1544-9DF6-55C763E675AE}" type="presOf" srcId="{7726C404-BDB9-0946-BD34-E145F2AA096F}" destId="{88BCADA3-4AC9-5E4B-B857-91353AB9804C}" srcOrd="0" destOrd="0" presId="urn:microsoft.com/office/officeart/2005/8/layout/cycle2"/>
    <dgm:cxn modelId="{CC2D30A1-A91A-3A41-A263-223822251627}" srcId="{5DC5857A-FB8B-964A-91CA-598145BA5C39}" destId="{DC8E4DA9-0CB6-4A4E-ADFE-5B47211308E1}" srcOrd="3" destOrd="0" parTransId="{84D02F67-E010-244D-ACC1-3EC1EEFD60FC}" sibTransId="{80C9E3B4-3387-8542-BD84-301DD37BE69B}"/>
    <dgm:cxn modelId="{53842924-6B32-684A-943D-B3FBBFD3896D}" type="presOf" srcId="{2C82C8B8-E1B8-1A41-A81A-46E9BFF340A3}" destId="{F3C11FE1-7C3D-6A4D-98EA-2EE10414353D}" srcOrd="0" destOrd="0" presId="urn:microsoft.com/office/officeart/2005/8/layout/cycle2"/>
    <dgm:cxn modelId="{CC2BF16A-80EA-EA48-8A8D-EABE9D330B57}" type="presOf" srcId="{93588ECD-D5A6-AF4A-B83E-4F085DBFE4AD}" destId="{B94C2D5E-ADF4-3448-BA4B-C7F4DA2BC30B}" srcOrd="1" destOrd="0" presId="urn:microsoft.com/office/officeart/2005/8/layout/cycle2"/>
    <dgm:cxn modelId="{6200D324-906B-174A-8FFA-6D00774F59B6}" srcId="{5DC5857A-FB8B-964A-91CA-598145BA5C39}" destId="{5EB0ABC8-4551-E349-8D4A-3814C1C3E62F}" srcOrd="0" destOrd="0" parTransId="{7C7AFBF0-192B-FE44-9E1D-AE34FAFEB652}" sibTransId="{50D6AC97-85DF-6644-9C10-58D41789E6D8}"/>
    <dgm:cxn modelId="{944B540E-8C57-5645-876B-905A8018727C}" type="presOf" srcId="{50D6AC97-85DF-6644-9C10-58D41789E6D8}" destId="{BFBFC042-FDBB-F941-A5B7-4C9626FD0440}" srcOrd="0" destOrd="0" presId="urn:microsoft.com/office/officeart/2005/8/layout/cycle2"/>
    <dgm:cxn modelId="{E4F05736-1CBE-A440-BAE8-BEE58D32357A}" type="presOf" srcId="{50D6AC97-85DF-6644-9C10-58D41789E6D8}" destId="{B8F54047-0ED6-3A41-B1EF-498EE679BE1B}" srcOrd="1" destOrd="0" presId="urn:microsoft.com/office/officeart/2005/8/layout/cycle2"/>
    <dgm:cxn modelId="{B5EF6DAF-A3CD-ED4E-A8A1-1E33196ADE35}" type="presParOf" srcId="{746FBB55-5726-C340-9C4A-EDD384E7BAFC}" destId="{6A04672F-AD0C-9149-8C26-76E337C21B9B}" srcOrd="0" destOrd="0" presId="urn:microsoft.com/office/officeart/2005/8/layout/cycle2"/>
    <dgm:cxn modelId="{4DFC26E9-BEAE-F34D-A3CC-F1D1BDEC59C3}" type="presParOf" srcId="{746FBB55-5726-C340-9C4A-EDD384E7BAFC}" destId="{BFBFC042-FDBB-F941-A5B7-4C9626FD0440}" srcOrd="1" destOrd="0" presId="urn:microsoft.com/office/officeart/2005/8/layout/cycle2"/>
    <dgm:cxn modelId="{93217636-A155-E24B-88C5-5ACF4E47EB69}" type="presParOf" srcId="{BFBFC042-FDBB-F941-A5B7-4C9626FD0440}" destId="{B8F54047-0ED6-3A41-B1EF-498EE679BE1B}" srcOrd="0" destOrd="0" presId="urn:microsoft.com/office/officeart/2005/8/layout/cycle2"/>
    <dgm:cxn modelId="{CA7890F9-51EE-C94C-8AA0-0A24AAABE77D}" type="presParOf" srcId="{746FBB55-5726-C340-9C4A-EDD384E7BAFC}" destId="{F3C11FE1-7C3D-6A4D-98EA-2EE10414353D}" srcOrd="2" destOrd="0" presId="urn:microsoft.com/office/officeart/2005/8/layout/cycle2"/>
    <dgm:cxn modelId="{87350A7C-ABBE-5A42-AE6C-73A9648A4EF5}" type="presParOf" srcId="{746FBB55-5726-C340-9C4A-EDD384E7BAFC}" destId="{85B3FE30-5824-6D44-A62B-47617213720E}" srcOrd="3" destOrd="0" presId="urn:microsoft.com/office/officeart/2005/8/layout/cycle2"/>
    <dgm:cxn modelId="{420D0D6E-6F51-5343-BCFE-4D7859E2A362}" type="presParOf" srcId="{85B3FE30-5824-6D44-A62B-47617213720E}" destId="{A73E1F11-7124-B943-9404-77418FFB756E}" srcOrd="0" destOrd="0" presId="urn:microsoft.com/office/officeart/2005/8/layout/cycle2"/>
    <dgm:cxn modelId="{1CDA6822-0CEC-A44D-83AA-CE37F811E508}" type="presParOf" srcId="{746FBB55-5726-C340-9C4A-EDD384E7BAFC}" destId="{0FA9DBB5-CE6B-6A47-9AA0-41145A1E8FA4}" srcOrd="4" destOrd="0" presId="urn:microsoft.com/office/officeart/2005/8/layout/cycle2"/>
    <dgm:cxn modelId="{957251AF-2340-BE44-8270-B259D6ED7871}" type="presParOf" srcId="{746FBB55-5726-C340-9C4A-EDD384E7BAFC}" destId="{88BCADA3-4AC9-5E4B-B857-91353AB9804C}" srcOrd="5" destOrd="0" presId="urn:microsoft.com/office/officeart/2005/8/layout/cycle2"/>
    <dgm:cxn modelId="{EF2FEEEC-5132-084A-9634-4A240E8094CD}" type="presParOf" srcId="{88BCADA3-4AC9-5E4B-B857-91353AB9804C}" destId="{6A0520B6-25EE-9741-B917-32A0CA136509}" srcOrd="0" destOrd="0" presId="urn:microsoft.com/office/officeart/2005/8/layout/cycle2"/>
    <dgm:cxn modelId="{4FBAE0E2-30F3-6842-ACEC-A78FF9B9B4D3}" type="presParOf" srcId="{746FBB55-5726-C340-9C4A-EDD384E7BAFC}" destId="{ABAF6276-B7B5-5E4A-98E3-3F1D3824ABB9}" srcOrd="6" destOrd="0" presId="urn:microsoft.com/office/officeart/2005/8/layout/cycle2"/>
    <dgm:cxn modelId="{491BA09E-952C-ED44-B394-E5C21777C6B9}" type="presParOf" srcId="{746FBB55-5726-C340-9C4A-EDD384E7BAFC}" destId="{79211726-D9A6-D248-8327-11281E2AE331}" srcOrd="7" destOrd="0" presId="urn:microsoft.com/office/officeart/2005/8/layout/cycle2"/>
    <dgm:cxn modelId="{DCAFB9F1-0F29-DD4C-B175-EA5B998702A8}" type="presParOf" srcId="{79211726-D9A6-D248-8327-11281E2AE331}" destId="{076A5C14-A9A4-974C-B4C9-12ABDDE6CC40}" srcOrd="0" destOrd="0" presId="urn:microsoft.com/office/officeart/2005/8/layout/cycle2"/>
    <dgm:cxn modelId="{9B38A7DC-F2B7-2C4D-AFD7-C4DE3C1414FC}" type="presParOf" srcId="{746FBB55-5726-C340-9C4A-EDD384E7BAFC}" destId="{C7C1D0C8-436A-5344-B526-C4A61164A611}" srcOrd="8" destOrd="0" presId="urn:microsoft.com/office/officeart/2005/8/layout/cycle2"/>
    <dgm:cxn modelId="{A0DF831C-D628-DB47-91D3-31E3CD83F105}" type="presParOf" srcId="{746FBB55-5726-C340-9C4A-EDD384E7BAFC}" destId="{CCEE7D9C-C19F-3040-940B-B8CB5BE16C5C}" srcOrd="9" destOrd="0" presId="urn:microsoft.com/office/officeart/2005/8/layout/cycle2"/>
    <dgm:cxn modelId="{89CF3B8D-BACF-1B4F-A7DA-B95E3A81A1C7}" type="presParOf" srcId="{CCEE7D9C-C19F-3040-940B-B8CB5BE16C5C}" destId="{B94C2D5E-ADF4-3448-BA4B-C7F4DA2BC30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62EC45-8713-48E1-B9D1-E835BA94341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3C2D4D4-C59D-40C7-B6CC-03C343AE88C3}">
      <dgm:prSet phldrT="[Text]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r>
            <a:rPr lang="en-US" dirty="0">
              <a:latin typeface="+mj-lt"/>
            </a:rPr>
            <a:t>Integrated</a:t>
          </a:r>
          <a:endParaRPr lang="en-GB" dirty="0">
            <a:latin typeface="+mj-lt"/>
          </a:endParaRPr>
        </a:p>
      </dgm:t>
    </dgm:pt>
    <dgm:pt modelId="{A5AA6F64-3402-4BB4-A200-FD88D0C92D4C}" type="parTrans" cxnId="{423118B5-EFB6-4C6C-9F00-CF5325F535A0}">
      <dgm:prSet/>
      <dgm:spPr/>
      <dgm:t>
        <a:bodyPr/>
        <a:lstStyle/>
        <a:p>
          <a:endParaRPr lang="en-GB"/>
        </a:p>
      </dgm:t>
    </dgm:pt>
    <dgm:pt modelId="{96FA9BF8-0A13-4CCD-8BDE-C6C3FB80DA0B}" type="sibTrans" cxnId="{423118B5-EFB6-4C6C-9F00-CF5325F535A0}">
      <dgm:prSet/>
      <dgm:spPr/>
      <dgm:t>
        <a:bodyPr/>
        <a:lstStyle/>
        <a:p>
          <a:endParaRPr lang="en-GB"/>
        </a:p>
      </dgm:t>
    </dgm:pt>
    <dgm:pt modelId="{F1C44BE4-2322-4CE7-BE9F-1462287835B2}">
      <dgm:prSet phldrT="[Text]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r>
            <a:rPr lang="en-US" dirty="0">
              <a:latin typeface="+mj-lt"/>
            </a:rPr>
            <a:t>Dedicated</a:t>
          </a:r>
          <a:endParaRPr lang="en-GB" dirty="0">
            <a:latin typeface="+mj-lt"/>
          </a:endParaRPr>
        </a:p>
      </dgm:t>
    </dgm:pt>
    <dgm:pt modelId="{87DA2E25-52B1-4383-ACE2-C39754187B75}" type="parTrans" cxnId="{EF81C5F9-1CFA-44CC-9778-47E38D9446E2}">
      <dgm:prSet/>
      <dgm:spPr/>
      <dgm:t>
        <a:bodyPr/>
        <a:lstStyle/>
        <a:p>
          <a:endParaRPr lang="en-GB"/>
        </a:p>
      </dgm:t>
    </dgm:pt>
    <dgm:pt modelId="{E8BCA1DF-F047-4AAA-83BE-4A075D617D63}" type="sibTrans" cxnId="{EF81C5F9-1CFA-44CC-9778-47E38D9446E2}">
      <dgm:prSet/>
      <dgm:spPr/>
      <dgm:t>
        <a:bodyPr/>
        <a:lstStyle/>
        <a:p>
          <a:endParaRPr lang="en-GB"/>
        </a:p>
      </dgm:t>
    </dgm:pt>
    <dgm:pt modelId="{2204E255-2748-4D8B-9D3E-3C6F133924AB}" type="pres">
      <dgm:prSet presAssocID="{2062EC45-8713-48E1-B9D1-E835BA943415}" presName="Name0" presStyleCnt="0">
        <dgm:presLayoutVars>
          <dgm:dir/>
          <dgm:resizeHandles val="exact"/>
        </dgm:presLayoutVars>
      </dgm:prSet>
      <dgm:spPr/>
    </dgm:pt>
    <dgm:pt modelId="{BED9BB2E-8D2F-40A3-A813-822F3AFD3479}" type="pres">
      <dgm:prSet presAssocID="{23C2D4D4-C59D-40C7-B6CC-03C343AE88C3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66950D-8C14-418A-BA34-C5FD710C4CC2}" type="pres">
      <dgm:prSet presAssocID="{96FA9BF8-0A13-4CCD-8BDE-C6C3FB80DA0B}" presName="sibTrans" presStyleLbl="sibTrans2D1" presStyleIdx="0" presStyleCnt="1"/>
      <dgm:spPr/>
      <dgm:t>
        <a:bodyPr/>
        <a:lstStyle/>
        <a:p>
          <a:endParaRPr lang="en-US"/>
        </a:p>
      </dgm:t>
    </dgm:pt>
    <dgm:pt modelId="{8BF0CFC4-A1B5-4434-8D33-CA3A0996049A}" type="pres">
      <dgm:prSet presAssocID="{96FA9BF8-0A13-4CCD-8BDE-C6C3FB80DA0B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ABF7F29D-6745-4DBD-9180-F5EF4400A80F}" type="pres">
      <dgm:prSet presAssocID="{F1C44BE4-2322-4CE7-BE9F-1462287835B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85B380-4111-4918-9666-08541499482F}" type="presOf" srcId="{96FA9BF8-0A13-4CCD-8BDE-C6C3FB80DA0B}" destId="{0E66950D-8C14-418A-BA34-C5FD710C4CC2}" srcOrd="0" destOrd="0" presId="urn:microsoft.com/office/officeart/2005/8/layout/process1"/>
    <dgm:cxn modelId="{1483B0AA-1CFE-4097-A613-8061CC4AE29F}" type="presOf" srcId="{F1C44BE4-2322-4CE7-BE9F-1462287835B2}" destId="{ABF7F29D-6745-4DBD-9180-F5EF4400A80F}" srcOrd="0" destOrd="0" presId="urn:microsoft.com/office/officeart/2005/8/layout/process1"/>
    <dgm:cxn modelId="{D3E11F3D-BE81-4445-978F-112847032B57}" type="presOf" srcId="{23C2D4D4-C59D-40C7-B6CC-03C343AE88C3}" destId="{BED9BB2E-8D2F-40A3-A813-822F3AFD3479}" srcOrd="0" destOrd="0" presId="urn:microsoft.com/office/officeart/2005/8/layout/process1"/>
    <dgm:cxn modelId="{EF81C5F9-1CFA-44CC-9778-47E38D9446E2}" srcId="{2062EC45-8713-48E1-B9D1-E835BA943415}" destId="{F1C44BE4-2322-4CE7-BE9F-1462287835B2}" srcOrd="1" destOrd="0" parTransId="{87DA2E25-52B1-4383-ACE2-C39754187B75}" sibTransId="{E8BCA1DF-F047-4AAA-83BE-4A075D617D63}"/>
    <dgm:cxn modelId="{CF7DED78-1400-43D3-BB1C-028AB1DBF326}" type="presOf" srcId="{2062EC45-8713-48E1-B9D1-E835BA943415}" destId="{2204E255-2748-4D8B-9D3E-3C6F133924AB}" srcOrd="0" destOrd="0" presId="urn:microsoft.com/office/officeart/2005/8/layout/process1"/>
    <dgm:cxn modelId="{423118B5-EFB6-4C6C-9F00-CF5325F535A0}" srcId="{2062EC45-8713-48E1-B9D1-E835BA943415}" destId="{23C2D4D4-C59D-40C7-B6CC-03C343AE88C3}" srcOrd="0" destOrd="0" parTransId="{A5AA6F64-3402-4BB4-A200-FD88D0C92D4C}" sibTransId="{96FA9BF8-0A13-4CCD-8BDE-C6C3FB80DA0B}"/>
    <dgm:cxn modelId="{D761786C-5109-41C3-8C3D-E325351207E2}" type="presOf" srcId="{96FA9BF8-0A13-4CCD-8BDE-C6C3FB80DA0B}" destId="{8BF0CFC4-A1B5-4434-8D33-CA3A0996049A}" srcOrd="1" destOrd="0" presId="urn:microsoft.com/office/officeart/2005/8/layout/process1"/>
    <dgm:cxn modelId="{535837C9-3CCA-40A0-939E-E476502A8F70}" type="presParOf" srcId="{2204E255-2748-4D8B-9D3E-3C6F133924AB}" destId="{BED9BB2E-8D2F-40A3-A813-822F3AFD3479}" srcOrd="0" destOrd="0" presId="urn:microsoft.com/office/officeart/2005/8/layout/process1"/>
    <dgm:cxn modelId="{598625F5-2698-4D48-A470-672115E1B060}" type="presParOf" srcId="{2204E255-2748-4D8B-9D3E-3C6F133924AB}" destId="{0E66950D-8C14-418A-BA34-C5FD710C4CC2}" srcOrd="1" destOrd="0" presId="urn:microsoft.com/office/officeart/2005/8/layout/process1"/>
    <dgm:cxn modelId="{D4F69F1F-DC43-445E-AB4C-C87A419739E0}" type="presParOf" srcId="{0E66950D-8C14-418A-BA34-C5FD710C4CC2}" destId="{8BF0CFC4-A1B5-4434-8D33-CA3A0996049A}" srcOrd="0" destOrd="0" presId="urn:microsoft.com/office/officeart/2005/8/layout/process1"/>
    <dgm:cxn modelId="{5A2B46B8-EC04-47EB-85A5-977BBD48BC9D}" type="presParOf" srcId="{2204E255-2748-4D8B-9D3E-3C6F133924AB}" destId="{ABF7F29D-6745-4DBD-9180-F5EF4400A80F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D22D545-7C5B-4567-9AB4-EE77A5F3C698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C5B79EC-4444-4066-AB35-BC84E48451B1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>
              <a:latin typeface="+mj-lt"/>
            </a:rPr>
            <a:t>Engage</a:t>
          </a:r>
          <a:endParaRPr lang="en-GB" dirty="0">
            <a:latin typeface="+mj-lt"/>
          </a:endParaRPr>
        </a:p>
      </dgm:t>
    </dgm:pt>
    <dgm:pt modelId="{451198FE-2A7A-4C6A-B3A1-10D2D417BE41}" type="parTrans" cxnId="{AE4D0ABC-8E11-4BF8-8D36-428F78067421}">
      <dgm:prSet/>
      <dgm:spPr/>
      <dgm:t>
        <a:bodyPr/>
        <a:lstStyle/>
        <a:p>
          <a:endParaRPr lang="en-GB"/>
        </a:p>
      </dgm:t>
    </dgm:pt>
    <dgm:pt modelId="{C5F8F056-2098-481B-951D-8FF3B389B9E5}" type="sibTrans" cxnId="{AE4D0ABC-8E11-4BF8-8D36-428F78067421}">
      <dgm:prSet/>
      <dgm:spPr>
        <a:solidFill>
          <a:srgbClr val="002060"/>
        </a:solidFill>
      </dgm:spPr>
      <dgm:t>
        <a:bodyPr/>
        <a:lstStyle/>
        <a:p>
          <a:endParaRPr lang="en-GB"/>
        </a:p>
      </dgm:t>
    </dgm:pt>
    <dgm:pt modelId="{FDFA7085-814D-46F7-AF4E-6258099ADAE4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>
              <a:latin typeface="+mj-lt"/>
            </a:rPr>
            <a:t>Empower</a:t>
          </a:r>
          <a:endParaRPr lang="en-GB" dirty="0">
            <a:latin typeface="+mj-lt"/>
          </a:endParaRPr>
        </a:p>
      </dgm:t>
    </dgm:pt>
    <dgm:pt modelId="{6549FA46-9669-4678-BD3E-BFCA0957C590}" type="parTrans" cxnId="{377EB767-A884-408D-9C81-98057DA891C3}">
      <dgm:prSet/>
      <dgm:spPr/>
      <dgm:t>
        <a:bodyPr/>
        <a:lstStyle/>
        <a:p>
          <a:endParaRPr lang="en-GB"/>
        </a:p>
      </dgm:t>
    </dgm:pt>
    <dgm:pt modelId="{FBC67476-7A07-4F1B-AC98-0CFBD6B395B5}" type="sibTrans" cxnId="{377EB767-A884-408D-9C81-98057DA891C3}">
      <dgm:prSet/>
      <dgm:spPr>
        <a:solidFill>
          <a:srgbClr val="002060"/>
        </a:solidFill>
      </dgm:spPr>
      <dgm:t>
        <a:bodyPr/>
        <a:lstStyle/>
        <a:p>
          <a:endParaRPr lang="en-GB"/>
        </a:p>
      </dgm:t>
    </dgm:pt>
    <dgm:pt modelId="{B01AF589-3408-4F0A-A51D-16BFEA1C53D7}" type="pres">
      <dgm:prSet presAssocID="{DD22D545-7C5B-4567-9AB4-EE77A5F3C69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BABD5B-2A48-46B6-A2EB-A2C9F65D37E1}" type="pres">
      <dgm:prSet presAssocID="{2C5B79EC-4444-4066-AB35-BC84E48451B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4221E9-0DA8-4248-A589-52559DD9CAE2}" type="pres">
      <dgm:prSet presAssocID="{C5F8F056-2098-481B-951D-8FF3B389B9E5}" presName="sibTrans" presStyleLbl="sibTrans2D1" presStyleIdx="0" presStyleCnt="2"/>
      <dgm:spPr/>
      <dgm:t>
        <a:bodyPr/>
        <a:lstStyle/>
        <a:p>
          <a:endParaRPr lang="en-US"/>
        </a:p>
      </dgm:t>
    </dgm:pt>
    <dgm:pt modelId="{B01A36DF-7A95-4C20-9E72-E8CFB309F6E7}" type="pres">
      <dgm:prSet presAssocID="{C5F8F056-2098-481B-951D-8FF3B389B9E5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1CF6C925-4BFD-4CBA-AB77-32FED6618F57}" type="pres">
      <dgm:prSet presAssocID="{FDFA7085-814D-46F7-AF4E-6258099ADAE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8A8C04-3A3B-44A7-BD78-3F10E5A5B217}" type="pres">
      <dgm:prSet presAssocID="{FBC67476-7A07-4F1B-AC98-0CFBD6B395B5}" presName="sibTrans" presStyleLbl="sibTrans2D1" presStyleIdx="1" presStyleCnt="2"/>
      <dgm:spPr/>
      <dgm:t>
        <a:bodyPr/>
        <a:lstStyle/>
        <a:p>
          <a:endParaRPr lang="en-US"/>
        </a:p>
      </dgm:t>
    </dgm:pt>
    <dgm:pt modelId="{6D41FA9F-5A5A-4AB5-B843-CFCB0509EB9F}" type="pres">
      <dgm:prSet presAssocID="{FBC67476-7A07-4F1B-AC98-0CFBD6B395B5}" presName="connectorText" presStyleLbl="sibTrans2D1" presStyleIdx="1" presStyleCnt="2"/>
      <dgm:spPr/>
      <dgm:t>
        <a:bodyPr/>
        <a:lstStyle/>
        <a:p>
          <a:endParaRPr lang="en-US"/>
        </a:p>
      </dgm:t>
    </dgm:pt>
  </dgm:ptLst>
  <dgm:cxnLst>
    <dgm:cxn modelId="{D058806E-3C88-4E12-AF65-37178DDE4C05}" type="presOf" srcId="{DD22D545-7C5B-4567-9AB4-EE77A5F3C698}" destId="{B01AF589-3408-4F0A-A51D-16BFEA1C53D7}" srcOrd="0" destOrd="0" presId="urn:microsoft.com/office/officeart/2005/8/layout/cycle2"/>
    <dgm:cxn modelId="{0A9AEC3F-4157-48FD-B9F0-571932A1F9E8}" type="presOf" srcId="{FDFA7085-814D-46F7-AF4E-6258099ADAE4}" destId="{1CF6C925-4BFD-4CBA-AB77-32FED6618F57}" srcOrd="0" destOrd="0" presId="urn:microsoft.com/office/officeart/2005/8/layout/cycle2"/>
    <dgm:cxn modelId="{AE4D0ABC-8E11-4BF8-8D36-428F78067421}" srcId="{DD22D545-7C5B-4567-9AB4-EE77A5F3C698}" destId="{2C5B79EC-4444-4066-AB35-BC84E48451B1}" srcOrd="0" destOrd="0" parTransId="{451198FE-2A7A-4C6A-B3A1-10D2D417BE41}" sibTransId="{C5F8F056-2098-481B-951D-8FF3B389B9E5}"/>
    <dgm:cxn modelId="{D4884294-8EDD-44B8-BF4D-0EAA1BAF4654}" type="presOf" srcId="{C5F8F056-2098-481B-951D-8FF3B389B9E5}" destId="{7E4221E9-0DA8-4248-A589-52559DD9CAE2}" srcOrd="0" destOrd="0" presId="urn:microsoft.com/office/officeart/2005/8/layout/cycle2"/>
    <dgm:cxn modelId="{377EB767-A884-408D-9C81-98057DA891C3}" srcId="{DD22D545-7C5B-4567-9AB4-EE77A5F3C698}" destId="{FDFA7085-814D-46F7-AF4E-6258099ADAE4}" srcOrd="1" destOrd="0" parTransId="{6549FA46-9669-4678-BD3E-BFCA0957C590}" sibTransId="{FBC67476-7A07-4F1B-AC98-0CFBD6B395B5}"/>
    <dgm:cxn modelId="{9EE766EC-4E9A-49EB-8748-5B9727E74508}" type="presOf" srcId="{C5F8F056-2098-481B-951D-8FF3B389B9E5}" destId="{B01A36DF-7A95-4C20-9E72-E8CFB309F6E7}" srcOrd="1" destOrd="0" presId="urn:microsoft.com/office/officeart/2005/8/layout/cycle2"/>
    <dgm:cxn modelId="{123A70F8-13F5-48FB-BEF2-1C0E1082F13C}" type="presOf" srcId="{FBC67476-7A07-4F1B-AC98-0CFBD6B395B5}" destId="{6D41FA9F-5A5A-4AB5-B843-CFCB0509EB9F}" srcOrd="1" destOrd="0" presId="urn:microsoft.com/office/officeart/2005/8/layout/cycle2"/>
    <dgm:cxn modelId="{99C1CEBA-D6C7-4D05-8943-AA90E8FFF0EE}" type="presOf" srcId="{2C5B79EC-4444-4066-AB35-BC84E48451B1}" destId="{4EBABD5B-2A48-46B6-A2EB-A2C9F65D37E1}" srcOrd="0" destOrd="0" presId="urn:microsoft.com/office/officeart/2005/8/layout/cycle2"/>
    <dgm:cxn modelId="{3F625CFF-AE71-4F77-9E3F-EDE1AB58C7CF}" type="presOf" srcId="{FBC67476-7A07-4F1B-AC98-0CFBD6B395B5}" destId="{418A8C04-3A3B-44A7-BD78-3F10E5A5B217}" srcOrd="0" destOrd="0" presId="urn:microsoft.com/office/officeart/2005/8/layout/cycle2"/>
    <dgm:cxn modelId="{BD255080-1941-4CF2-B0C4-6EDEB604B745}" type="presParOf" srcId="{B01AF589-3408-4F0A-A51D-16BFEA1C53D7}" destId="{4EBABD5B-2A48-46B6-A2EB-A2C9F65D37E1}" srcOrd="0" destOrd="0" presId="urn:microsoft.com/office/officeart/2005/8/layout/cycle2"/>
    <dgm:cxn modelId="{13044906-31F8-4577-B076-ACA9D9571454}" type="presParOf" srcId="{B01AF589-3408-4F0A-A51D-16BFEA1C53D7}" destId="{7E4221E9-0DA8-4248-A589-52559DD9CAE2}" srcOrd="1" destOrd="0" presId="urn:microsoft.com/office/officeart/2005/8/layout/cycle2"/>
    <dgm:cxn modelId="{E1A9F8DD-9C4F-4BCD-8295-E98FFF61DC1B}" type="presParOf" srcId="{7E4221E9-0DA8-4248-A589-52559DD9CAE2}" destId="{B01A36DF-7A95-4C20-9E72-E8CFB309F6E7}" srcOrd="0" destOrd="0" presId="urn:microsoft.com/office/officeart/2005/8/layout/cycle2"/>
    <dgm:cxn modelId="{6F89A39F-DDAF-4380-AB01-F592BEA6910C}" type="presParOf" srcId="{B01AF589-3408-4F0A-A51D-16BFEA1C53D7}" destId="{1CF6C925-4BFD-4CBA-AB77-32FED6618F57}" srcOrd="2" destOrd="0" presId="urn:microsoft.com/office/officeart/2005/8/layout/cycle2"/>
    <dgm:cxn modelId="{92405DFF-0F0A-4E14-823B-6A0E646043C3}" type="presParOf" srcId="{B01AF589-3408-4F0A-A51D-16BFEA1C53D7}" destId="{418A8C04-3A3B-44A7-BD78-3F10E5A5B217}" srcOrd="3" destOrd="0" presId="urn:microsoft.com/office/officeart/2005/8/layout/cycle2"/>
    <dgm:cxn modelId="{06718DD7-BC89-458D-BF5B-C877FA463565}" type="presParOf" srcId="{418A8C04-3A3B-44A7-BD78-3F10E5A5B217}" destId="{6D41FA9F-5A5A-4AB5-B843-CFCB0509EB9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C4C693C-39A2-4EFB-A4D5-F6C9DC7515D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5421AF8-F85F-4C77-8834-BB85FE1B8734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>
              <a:latin typeface="+mj-lt"/>
            </a:rPr>
            <a:t>Section 375 Penal Code</a:t>
          </a:r>
          <a:endParaRPr lang="en-GB" dirty="0">
            <a:latin typeface="+mj-lt"/>
          </a:endParaRPr>
        </a:p>
      </dgm:t>
    </dgm:pt>
    <dgm:pt modelId="{BBEBC9AB-CE38-4EA6-ADD8-9093E574BAC9}" type="parTrans" cxnId="{2C52FC01-5A3F-4305-9EC8-3926E7BFBC09}">
      <dgm:prSet/>
      <dgm:spPr/>
      <dgm:t>
        <a:bodyPr/>
        <a:lstStyle/>
        <a:p>
          <a:endParaRPr lang="en-GB"/>
        </a:p>
      </dgm:t>
    </dgm:pt>
    <dgm:pt modelId="{02AD9E16-3DCF-412C-BF3B-D598B7BB505D}" type="sibTrans" cxnId="{2C52FC01-5A3F-4305-9EC8-3926E7BFBC09}">
      <dgm:prSet/>
      <dgm:spPr/>
      <dgm:t>
        <a:bodyPr/>
        <a:lstStyle/>
        <a:p>
          <a:endParaRPr lang="en-GB"/>
        </a:p>
      </dgm:t>
    </dgm:pt>
    <dgm:pt modelId="{4742FD3F-3DA6-43F5-971C-EB5138F12446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>
              <a:latin typeface="+mj-lt"/>
            </a:rPr>
            <a:t>Women and Children Repression Prevention Act 2000</a:t>
          </a:r>
          <a:endParaRPr lang="en-GB" dirty="0">
            <a:latin typeface="+mj-lt"/>
          </a:endParaRPr>
        </a:p>
      </dgm:t>
    </dgm:pt>
    <dgm:pt modelId="{A428530B-AD3B-4111-ABAF-13D6C1724433}" type="parTrans" cxnId="{5BBE7A97-6752-45CC-B569-6A29EE02A500}">
      <dgm:prSet/>
      <dgm:spPr/>
      <dgm:t>
        <a:bodyPr/>
        <a:lstStyle/>
        <a:p>
          <a:endParaRPr lang="en-GB"/>
        </a:p>
      </dgm:t>
    </dgm:pt>
    <dgm:pt modelId="{844072E2-D473-400E-9642-C1B37B8AB37C}" type="sibTrans" cxnId="{5BBE7A97-6752-45CC-B569-6A29EE02A500}">
      <dgm:prSet/>
      <dgm:spPr/>
      <dgm:t>
        <a:bodyPr/>
        <a:lstStyle/>
        <a:p>
          <a:endParaRPr lang="en-GB"/>
        </a:p>
      </dgm:t>
    </dgm:pt>
    <dgm:pt modelId="{22EFCB1B-B405-4F60-982C-B4846171DF39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>
              <a:latin typeface="+mj-lt"/>
            </a:rPr>
            <a:t>Section 377 Penal Code</a:t>
          </a:r>
          <a:endParaRPr lang="en-GB" dirty="0">
            <a:latin typeface="+mj-lt"/>
          </a:endParaRPr>
        </a:p>
      </dgm:t>
    </dgm:pt>
    <dgm:pt modelId="{11840595-015C-49FA-8660-4FBD9F591822}" type="parTrans" cxnId="{9525472C-4C76-4CF1-94B6-CD9F22F72192}">
      <dgm:prSet/>
      <dgm:spPr/>
      <dgm:t>
        <a:bodyPr/>
        <a:lstStyle/>
        <a:p>
          <a:endParaRPr lang="en-GB"/>
        </a:p>
      </dgm:t>
    </dgm:pt>
    <dgm:pt modelId="{D7A8566C-85D3-4C39-823C-04E80AA79999}" type="sibTrans" cxnId="{9525472C-4C76-4CF1-94B6-CD9F22F72192}">
      <dgm:prSet/>
      <dgm:spPr/>
      <dgm:t>
        <a:bodyPr/>
        <a:lstStyle/>
        <a:p>
          <a:endParaRPr lang="en-GB"/>
        </a:p>
      </dgm:t>
    </dgm:pt>
    <dgm:pt modelId="{772A4676-6541-44FA-85CD-34B2C2438ABA}" type="pres">
      <dgm:prSet presAssocID="{2C4C693C-39A2-4EFB-A4D5-F6C9DC7515D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51788E-7C7D-47DC-84D3-3496BDE74B6D}" type="pres">
      <dgm:prSet presAssocID="{15421AF8-F85F-4C77-8834-BB85FE1B873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D90640-83A6-405B-985B-E9F851307F86}" type="pres">
      <dgm:prSet presAssocID="{02AD9E16-3DCF-412C-BF3B-D598B7BB505D}" presName="sibTrans" presStyleCnt="0"/>
      <dgm:spPr/>
    </dgm:pt>
    <dgm:pt modelId="{1A4A48EB-B40F-404F-B750-029BA33FCCA0}" type="pres">
      <dgm:prSet presAssocID="{4742FD3F-3DA6-43F5-971C-EB5138F1244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32DBC7-6118-41E3-B8E2-3762B76DC49C}" type="pres">
      <dgm:prSet presAssocID="{844072E2-D473-400E-9642-C1B37B8AB37C}" presName="sibTrans" presStyleCnt="0"/>
      <dgm:spPr/>
    </dgm:pt>
    <dgm:pt modelId="{F67C4B5A-FE60-4548-A01C-114B99A5EBF3}" type="pres">
      <dgm:prSet presAssocID="{22EFCB1B-B405-4F60-982C-B4846171DF3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7DE0DC-2D0A-401A-8214-737FB2A2D31F}" type="presOf" srcId="{4742FD3F-3DA6-43F5-971C-EB5138F12446}" destId="{1A4A48EB-B40F-404F-B750-029BA33FCCA0}" srcOrd="0" destOrd="0" presId="urn:microsoft.com/office/officeart/2005/8/layout/default"/>
    <dgm:cxn modelId="{57098545-DAA6-4910-AF6D-A0AABE1C0DBE}" type="presOf" srcId="{22EFCB1B-B405-4F60-982C-B4846171DF39}" destId="{F67C4B5A-FE60-4548-A01C-114B99A5EBF3}" srcOrd="0" destOrd="0" presId="urn:microsoft.com/office/officeart/2005/8/layout/default"/>
    <dgm:cxn modelId="{9767242F-60FE-4504-B556-B7065859C0E4}" type="presOf" srcId="{2C4C693C-39A2-4EFB-A4D5-F6C9DC7515D7}" destId="{772A4676-6541-44FA-85CD-34B2C2438ABA}" srcOrd="0" destOrd="0" presId="urn:microsoft.com/office/officeart/2005/8/layout/default"/>
    <dgm:cxn modelId="{AEB502A6-3882-46F4-8560-05066F11D8A9}" type="presOf" srcId="{15421AF8-F85F-4C77-8834-BB85FE1B8734}" destId="{FB51788E-7C7D-47DC-84D3-3496BDE74B6D}" srcOrd="0" destOrd="0" presId="urn:microsoft.com/office/officeart/2005/8/layout/default"/>
    <dgm:cxn modelId="{2C52FC01-5A3F-4305-9EC8-3926E7BFBC09}" srcId="{2C4C693C-39A2-4EFB-A4D5-F6C9DC7515D7}" destId="{15421AF8-F85F-4C77-8834-BB85FE1B8734}" srcOrd="0" destOrd="0" parTransId="{BBEBC9AB-CE38-4EA6-ADD8-9093E574BAC9}" sibTransId="{02AD9E16-3DCF-412C-BF3B-D598B7BB505D}"/>
    <dgm:cxn modelId="{5BBE7A97-6752-45CC-B569-6A29EE02A500}" srcId="{2C4C693C-39A2-4EFB-A4D5-F6C9DC7515D7}" destId="{4742FD3F-3DA6-43F5-971C-EB5138F12446}" srcOrd="1" destOrd="0" parTransId="{A428530B-AD3B-4111-ABAF-13D6C1724433}" sibTransId="{844072E2-D473-400E-9642-C1B37B8AB37C}"/>
    <dgm:cxn modelId="{9525472C-4C76-4CF1-94B6-CD9F22F72192}" srcId="{2C4C693C-39A2-4EFB-A4D5-F6C9DC7515D7}" destId="{22EFCB1B-B405-4F60-982C-B4846171DF39}" srcOrd="2" destOrd="0" parTransId="{11840595-015C-49FA-8660-4FBD9F591822}" sibTransId="{D7A8566C-85D3-4C39-823C-04E80AA79999}"/>
    <dgm:cxn modelId="{47948F09-A773-4441-ADBD-9CF43D36C084}" type="presParOf" srcId="{772A4676-6541-44FA-85CD-34B2C2438ABA}" destId="{FB51788E-7C7D-47DC-84D3-3496BDE74B6D}" srcOrd="0" destOrd="0" presId="urn:microsoft.com/office/officeart/2005/8/layout/default"/>
    <dgm:cxn modelId="{1A073E3F-C549-4017-9D34-394FF7F57C4C}" type="presParOf" srcId="{772A4676-6541-44FA-85CD-34B2C2438ABA}" destId="{91D90640-83A6-405B-985B-E9F851307F86}" srcOrd="1" destOrd="0" presId="urn:microsoft.com/office/officeart/2005/8/layout/default"/>
    <dgm:cxn modelId="{BE6508B8-625A-418A-AFD6-7288A54E8976}" type="presParOf" srcId="{772A4676-6541-44FA-85CD-34B2C2438ABA}" destId="{1A4A48EB-B40F-404F-B750-029BA33FCCA0}" srcOrd="2" destOrd="0" presId="urn:microsoft.com/office/officeart/2005/8/layout/default"/>
    <dgm:cxn modelId="{6D4A4B98-05EC-492F-AFB0-2E2011A8AF14}" type="presParOf" srcId="{772A4676-6541-44FA-85CD-34B2C2438ABA}" destId="{5632DBC7-6118-41E3-B8E2-3762B76DC49C}" srcOrd="3" destOrd="0" presId="urn:microsoft.com/office/officeart/2005/8/layout/default"/>
    <dgm:cxn modelId="{9D484737-07E0-42FB-B242-2AA6E897E122}" type="presParOf" srcId="{772A4676-6541-44FA-85CD-34B2C2438ABA}" destId="{F67C4B5A-FE60-4548-A01C-114B99A5EBF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9DBB5-CE6B-6A47-9AA0-41145A1E8FA4}">
      <dsp:nvSpPr>
        <dsp:cNvPr id="0" name=""/>
        <dsp:cNvSpPr/>
      </dsp:nvSpPr>
      <dsp:spPr>
        <a:xfrm>
          <a:off x="2762735" y="0"/>
          <a:ext cx="1312302" cy="1312302"/>
        </a:xfrm>
        <a:prstGeom prst="ellipse">
          <a:avLst/>
        </a:prstGeom>
        <a:solidFill>
          <a:schemeClr val="bg1"/>
        </a:solidFill>
        <a:ln w="34925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>
              <a:solidFill>
                <a:srgbClr val="002060"/>
              </a:solidFill>
              <a:latin typeface="Helvetica" pitchFamily="2" charset="0"/>
            </a:rPr>
            <a:t>Capacity Building</a:t>
          </a:r>
        </a:p>
      </dsp:txBody>
      <dsp:txXfrm>
        <a:off x="2954917" y="192182"/>
        <a:ext cx="927938" cy="927938"/>
      </dsp:txXfrm>
    </dsp:sp>
    <dsp:sp modelId="{88BCADA3-4AC9-5E4B-B857-91353AB9804C}">
      <dsp:nvSpPr>
        <dsp:cNvPr id="0" name=""/>
        <dsp:cNvSpPr/>
      </dsp:nvSpPr>
      <dsp:spPr>
        <a:xfrm rot="2519083">
          <a:off x="3965775" y="1074561"/>
          <a:ext cx="328261" cy="4429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3978414" y="1130203"/>
        <a:ext cx="229783" cy="265741"/>
      </dsp:txXfrm>
    </dsp:sp>
    <dsp:sp modelId="{ABAF6276-B7B5-5E4A-98E3-3F1D3824ABB9}">
      <dsp:nvSpPr>
        <dsp:cNvPr id="0" name=""/>
        <dsp:cNvSpPr/>
      </dsp:nvSpPr>
      <dsp:spPr>
        <a:xfrm>
          <a:off x="4175498" y="1252309"/>
          <a:ext cx="1515092" cy="1532926"/>
        </a:xfrm>
        <a:prstGeom prst="ellipse">
          <a:avLst/>
        </a:prstGeom>
        <a:solidFill>
          <a:schemeClr val="bg1"/>
        </a:solidFill>
        <a:ln w="34925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>
              <a:solidFill>
                <a:srgbClr val="002060"/>
              </a:solidFill>
              <a:latin typeface="Helvetica" pitchFamily="2" charset="0"/>
            </a:rPr>
            <a:t>Empowerment and Engagement with Justice Mechanism</a:t>
          </a:r>
        </a:p>
      </dsp:txBody>
      <dsp:txXfrm>
        <a:off x="4397378" y="1476801"/>
        <a:ext cx="1071332" cy="1083942"/>
      </dsp:txXfrm>
    </dsp:sp>
    <dsp:sp modelId="{79211726-D9A6-D248-8327-11281E2AE331}">
      <dsp:nvSpPr>
        <dsp:cNvPr id="0" name=""/>
        <dsp:cNvSpPr/>
      </dsp:nvSpPr>
      <dsp:spPr>
        <a:xfrm rot="8118955">
          <a:off x="4015013" y="2564750"/>
          <a:ext cx="320435" cy="4429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 rot="10800000">
        <a:off x="4097252" y="2619531"/>
        <a:ext cx="224305" cy="265741"/>
      </dsp:txXfrm>
    </dsp:sp>
    <dsp:sp modelId="{C7C1D0C8-436A-5344-B526-C4A61164A611}">
      <dsp:nvSpPr>
        <dsp:cNvPr id="0" name=""/>
        <dsp:cNvSpPr/>
      </dsp:nvSpPr>
      <dsp:spPr>
        <a:xfrm>
          <a:off x="2838790" y="2784952"/>
          <a:ext cx="1312302" cy="1312302"/>
        </a:xfrm>
        <a:prstGeom prst="ellipse">
          <a:avLst/>
        </a:prstGeom>
        <a:solidFill>
          <a:schemeClr val="bg1"/>
        </a:solidFill>
        <a:ln w="34925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>
              <a:solidFill>
                <a:srgbClr val="002060"/>
              </a:solidFill>
              <a:latin typeface="Helvetica" pitchFamily="2" charset="0"/>
            </a:rPr>
            <a:t>Rohingya-led information delivery to communities</a:t>
          </a:r>
        </a:p>
      </dsp:txBody>
      <dsp:txXfrm>
        <a:off x="3030972" y="2977134"/>
        <a:ext cx="927938" cy="927938"/>
      </dsp:txXfrm>
    </dsp:sp>
    <dsp:sp modelId="{CCEE7D9C-C19F-3040-940B-B8CB5BE16C5C}">
      <dsp:nvSpPr>
        <dsp:cNvPr id="0" name=""/>
        <dsp:cNvSpPr/>
      </dsp:nvSpPr>
      <dsp:spPr>
        <a:xfrm rot="13500000">
          <a:off x="2689744" y="2525594"/>
          <a:ext cx="347947" cy="4429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 rot="10800000">
        <a:off x="2778841" y="2651079"/>
        <a:ext cx="243563" cy="265741"/>
      </dsp:txXfrm>
    </dsp:sp>
    <dsp:sp modelId="{87C513F9-042D-4595-B3A4-ADF995F7C2D4}">
      <dsp:nvSpPr>
        <dsp:cNvPr id="0" name=""/>
        <dsp:cNvSpPr/>
      </dsp:nvSpPr>
      <dsp:spPr>
        <a:xfrm>
          <a:off x="1446633" y="1392794"/>
          <a:ext cx="1312302" cy="1312302"/>
        </a:xfrm>
        <a:prstGeom prst="ellipse">
          <a:avLst/>
        </a:prstGeom>
        <a:solidFill>
          <a:schemeClr val="bg1"/>
        </a:solidFill>
        <a:ln w="34925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>
              <a:solidFill>
                <a:srgbClr val="002060"/>
              </a:solidFill>
              <a:latin typeface="Helvetica" pitchFamily="2" charset="0"/>
            </a:rPr>
            <a:t>Peer Support to Survivors</a:t>
          </a:r>
        </a:p>
      </dsp:txBody>
      <dsp:txXfrm>
        <a:off x="1638815" y="1584976"/>
        <a:ext cx="927938" cy="927938"/>
      </dsp:txXfrm>
    </dsp:sp>
    <dsp:sp modelId="{FC98A9C7-39D9-4558-BE24-81FCE5FA2218}">
      <dsp:nvSpPr>
        <dsp:cNvPr id="0" name=""/>
        <dsp:cNvSpPr/>
      </dsp:nvSpPr>
      <dsp:spPr>
        <a:xfrm rot="18802698">
          <a:off x="2594568" y="1137682"/>
          <a:ext cx="320090" cy="442901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100" kern="1200">
            <a:solidFill>
              <a:schemeClr val="tx2">
                <a:lumMod val="75000"/>
              </a:schemeClr>
            </a:solidFill>
          </a:endParaRPr>
        </a:p>
      </dsp:txBody>
      <dsp:txXfrm>
        <a:off x="2609605" y="1261160"/>
        <a:ext cx="224063" cy="2657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C8657-DD37-214F-B9FE-7DBCF1E6ABDD}">
      <dsp:nvSpPr>
        <dsp:cNvPr id="0" name=""/>
        <dsp:cNvSpPr/>
      </dsp:nvSpPr>
      <dsp:spPr>
        <a:xfrm>
          <a:off x="581" y="232483"/>
          <a:ext cx="2267306" cy="1360383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>
              <a:latin typeface="Helvetica" pitchFamily="2" charset="0"/>
            </a:rPr>
            <a:t>Opposition from family: 94.4%</a:t>
          </a:r>
        </a:p>
      </dsp:txBody>
      <dsp:txXfrm>
        <a:off x="581" y="232483"/>
        <a:ext cx="2267306" cy="1360383"/>
      </dsp:txXfrm>
    </dsp:sp>
    <dsp:sp modelId="{482275A6-A275-8343-B5E6-76A6AAA4E77B}">
      <dsp:nvSpPr>
        <dsp:cNvPr id="0" name=""/>
        <dsp:cNvSpPr/>
      </dsp:nvSpPr>
      <dsp:spPr>
        <a:xfrm>
          <a:off x="2494618" y="232483"/>
          <a:ext cx="2267306" cy="1360383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>
              <a:latin typeface="Helvetica" pitchFamily="2" charset="0"/>
            </a:rPr>
            <a:t>Stigma: 83.3%</a:t>
          </a:r>
        </a:p>
      </dsp:txBody>
      <dsp:txXfrm>
        <a:off x="2494618" y="232483"/>
        <a:ext cx="2267306" cy="1360383"/>
      </dsp:txXfrm>
    </dsp:sp>
    <dsp:sp modelId="{B9FE7F8B-6D32-2042-97B8-E60A7AC52392}">
      <dsp:nvSpPr>
        <dsp:cNvPr id="0" name=""/>
        <dsp:cNvSpPr/>
      </dsp:nvSpPr>
      <dsp:spPr>
        <a:xfrm>
          <a:off x="1247599" y="1819597"/>
          <a:ext cx="2267306" cy="1360383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>
              <a:latin typeface="Helvetica" pitchFamily="2" charset="0"/>
            </a:rPr>
            <a:t>Will make them feel worse: 66.7%</a:t>
          </a:r>
        </a:p>
      </dsp:txBody>
      <dsp:txXfrm>
        <a:off x="1247599" y="1819597"/>
        <a:ext cx="2267306" cy="13603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275A6-A275-8343-B5E6-76A6AAA4E77B}">
      <dsp:nvSpPr>
        <dsp:cNvPr id="0" name=""/>
        <dsp:cNvSpPr/>
      </dsp:nvSpPr>
      <dsp:spPr>
        <a:xfrm>
          <a:off x="0" y="574270"/>
          <a:ext cx="1859445" cy="1115667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>
              <a:latin typeface="Helvetica" pitchFamily="2" charset="0"/>
            </a:rPr>
            <a:t>Would not know where to go: 88.1%</a:t>
          </a:r>
        </a:p>
      </dsp:txBody>
      <dsp:txXfrm>
        <a:off x="0" y="574270"/>
        <a:ext cx="1859445" cy="1115667"/>
      </dsp:txXfrm>
    </dsp:sp>
    <dsp:sp modelId="{B9FE7F8B-6D32-2042-97B8-E60A7AC52392}">
      <dsp:nvSpPr>
        <dsp:cNvPr id="0" name=""/>
        <dsp:cNvSpPr/>
      </dsp:nvSpPr>
      <dsp:spPr>
        <a:xfrm>
          <a:off x="2045390" y="574270"/>
          <a:ext cx="1859445" cy="1115667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>
              <a:latin typeface="Helvetica" pitchFamily="2" charset="0"/>
            </a:rPr>
            <a:t>Not enough accurate information: 88.1%</a:t>
          </a:r>
        </a:p>
      </dsp:txBody>
      <dsp:txXfrm>
        <a:off x="2045390" y="574270"/>
        <a:ext cx="1859445" cy="1115667"/>
      </dsp:txXfrm>
    </dsp:sp>
    <dsp:sp modelId="{B3BAA353-12FB-4F4A-BE9D-610225759260}">
      <dsp:nvSpPr>
        <dsp:cNvPr id="0" name=""/>
        <dsp:cNvSpPr/>
      </dsp:nvSpPr>
      <dsp:spPr>
        <a:xfrm>
          <a:off x="4090780" y="574270"/>
          <a:ext cx="1859445" cy="1115667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>
              <a:latin typeface="Helvetica" pitchFamily="2" charset="0"/>
            </a:rPr>
            <a:t>Not aware seeking services was an option: 83.3%</a:t>
          </a:r>
        </a:p>
      </dsp:txBody>
      <dsp:txXfrm>
        <a:off x="4090780" y="574270"/>
        <a:ext cx="1859445" cy="1115667"/>
      </dsp:txXfrm>
    </dsp:sp>
    <dsp:sp modelId="{C750B12B-32E6-C24D-A926-26161805B687}">
      <dsp:nvSpPr>
        <dsp:cNvPr id="0" name=""/>
        <dsp:cNvSpPr/>
      </dsp:nvSpPr>
      <dsp:spPr>
        <a:xfrm>
          <a:off x="1022695" y="1875882"/>
          <a:ext cx="1859445" cy="1115667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>
              <a:latin typeface="Helvetica" pitchFamily="2" charset="0"/>
            </a:rPr>
            <a:t>Concern about cost: 81%</a:t>
          </a:r>
        </a:p>
      </dsp:txBody>
      <dsp:txXfrm>
        <a:off x="1022695" y="1875882"/>
        <a:ext cx="1859445" cy="1115667"/>
      </dsp:txXfrm>
    </dsp:sp>
    <dsp:sp modelId="{4AE77E41-256C-F14A-BEF1-809D6437655F}">
      <dsp:nvSpPr>
        <dsp:cNvPr id="0" name=""/>
        <dsp:cNvSpPr/>
      </dsp:nvSpPr>
      <dsp:spPr>
        <a:xfrm>
          <a:off x="3068085" y="1875882"/>
          <a:ext cx="1859445" cy="1115667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>
              <a:latin typeface="Helvetica" pitchFamily="2" charset="0"/>
            </a:rPr>
            <a:t>Concern that services unavailable in Rohingya language: 69%</a:t>
          </a:r>
        </a:p>
      </dsp:txBody>
      <dsp:txXfrm>
        <a:off x="3068085" y="1875882"/>
        <a:ext cx="1859445" cy="11156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4672F-AD0C-9149-8C26-76E337C21B9B}">
      <dsp:nvSpPr>
        <dsp:cNvPr id="0" name=""/>
        <dsp:cNvSpPr/>
      </dsp:nvSpPr>
      <dsp:spPr>
        <a:xfrm>
          <a:off x="3246437" y="534"/>
          <a:ext cx="1635124" cy="1635124"/>
        </a:xfrm>
        <a:prstGeom prst="ellipse">
          <a:avLst/>
        </a:prstGeom>
        <a:solidFill>
          <a:schemeClr val="bg1"/>
        </a:solidFill>
        <a:ln w="34925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>
              <a:solidFill>
                <a:srgbClr val="002060"/>
              </a:solidFill>
              <a:latin typeface="Helvetica" pitchFamily="2" charset="0"/>
            </a:rPr>
            <a:t>Focus on women and girls</a:t>
          </a:r>
        </a:p>
      </dsp:txBody>
      <dsp:txXfrm>
        <a:off x="3485895" y="239992"/>
        <a:ext cx="1156208" cy="1156208"/>
      </dsp:txXfrm>
    </dsp:sp>
    <dsp:sp modelId="{BFBFC042-FDBB-F941-A5B7-4C9626FD0440}">
      <dsp:nvSpPr>
        <dsp:cNvPr id="0" name=""/>
        <dsp:cNvSpPr/>
      </dsp:nvSpPr>
      <dsp:spPr>
        <a:xfrm rot="2160000">
          <a:off x="4830234" y="1257302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rgbClr val="FFFAF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>
        <a:off x="4842728" y="1329221"/>
        <a:ext cx="305286" cy="331112"/>
      </dsp:txXfrm>
    </dsp:sp>
    <dsp:sp modelId="{F3C11FE1-7C3D-6A4D-98EA-2EE10414353D}">
      <dsp:nvSpPr>
        <dsp:cNvPr id="0" name=""/>
        <dsp:cNvSpPr/>
      </dsp:nvSpPr>
      <dsp:spPr>
        <a:xfrm>
          <a:off x="5235001" y="1445310"/>
          <a:ext cx="1635124" cy="1635124"/>
        </a:xfrm>
        <a:prstGeom prst="ellipse">
          <a:avLst/>
        </a:prstGeom>
        <a:solidFill>
          <a:schemeClr val="bg1"/>
        </a:solidFill>
        <a:ln w="34925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>
              <a:solidFill>
                <a:srgbClr val="002060"/>
              </a:solidFill>
              <a:latin typeface="Helvetica" pitchFamily="2" charset="0"/>
            </a:rPr>
            <a:t>Lack of services for male survivors</a:t>
          </a:r>
        </a:p>
      </dsp:txBody>
      <dsp:txXfrm>
        <a:off x="5474459" y="1684768"/>
        <a:ext cx="1156208" cy="1156208"/>
      </dsp:txXfrm>
    </dsp:sp>
    <dsp:sp modelId="{85B3FE30-5824-6D44-A62B-47617213720E}">
      <dsp:nvSpPr>
        <dsp:cNvPr id="0" name=""/>
        <dsp:cNvSpPr/>
      </dsp:nvSpPr>
      <dsp:spPr>
        <a:xfrm rot="6480000">
          <a:off x="5458534" y="3144055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rgbClr val="FFFAF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 rot="10800000">
        <a:off x="5544168" y="3192209"/>
        <a:ext cx="305286" cy="331112"/>
      </dsp:txXfrm>
    </dsp:sp>
    <dsp:sp modelId="{0FA9DBB5-CE6B-6A47-9AA0-41145A1E8FA4}">
      <dsp:nvSpPr>
        <dsp:cNvPr id="0" name=""/>
        <dsp:cNvSpPr/>
      </dsp:nvSpPr>
      <dsp:spPr>
        <a:xfrm>
          <a:off x="4475437" y="3783007"/>
          <a:ext cx="1635124" cy="1635124"/>
        </a:xfrm>
        <a:prstGeom prst="ellipse">
          <a:avLst/>
        </a:prstGeom>
        <a:solidFill>
          <a:schemeClr val="bg1"/>
        </a:solidFill>
        <a:ln w="34925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>
              <a:solidFill>
                <a:srgbClr val="002060"/>
              </a:solidFill>
              <a:latin typeface="Helvetica" pitchFamily="2" charset="0"/>
            </a:rPr>
            <a:t>Male survivors not identified</a:t>
          </a:r>
        </a:p>
      </dsp:txBody>
      <dsp:txXfrm>
        <a:off x="4714895" y="4022465"/>
        <a:ext cx="1156208" cy="1156208"/>
      </dsp:txXfrm>
    </dsp:sp>
    <dsp:sp modelId="{88BCADA3-4AC9-5E4B-B857-91353AB9804C}">
      <dsp:nvSpPr>
        <dsp:cNvPr id="0" name=""/>
        <dsp:cNvSpPr/>
      </dsp:nvSpPr>
      <dsp:spPr>
        <a:xfrm rot="10800000">
          <a:off x="3858281" y="4324642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rgbClr val="FFFAF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 rot="10800000">
        <a:off x="3989118" y="4435013"/>
        <a:ext cx="305286" cy="331112"/>
      </dsp:txXfrm>
    </dsp:sp>
    <dsp:sp modelId="{ABAF6276-B7B5-5E4A-98E3-3F1D3824ABB9}">
      <dsp:nvSpPr>
        <dsp:cNvPr id="0" name=""/>
        <dsp:cNvSpPr/>
      </dsp:nvSpPr>
      <dsp:spPr>
        <a:xfrm>
          <a:off x="2017437" y="3783007"/>
          <a:ext cx="1635124" cy="1635124"/>
        </a:xfrm>
        <a:prstGeom prst="ellipse">
          <a:avLst/>
        </a:prstGeom>
        <a:solidFill>
          <a:schemeClr val="bg1"/>
        </a:solidFill>
        <a:ln w="34925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>
              <a:solidFill>
                <a:srgbClr val="002060"/>
              </a:solidFill>
              <a:latin typeface="Helvetica" pitchFamily="2" charset="0"/>
            </a:rPr>
            <a:t>Confusion around definition of SGBV</a:t>
          </a:r>
        </a:p>
      </dsp:txBody>
      <dsp:txXfrm>
        <a:off x="2256895" y="4022465"/>
        <a:ext cx="1156208" cy="1156208"/>
      </dsp:txXfrm>
    </dsp:sp>
    <dsp:sp modelId="{79211726-D9A6-D248-8327-11281E2AE331}">
      <dsp:nvSpPr>
        <dsp:cNvPr id="0" name=""/>
        <dsp:cNvSpPr/>
      </dsp:nvSpPr>
      <dsp:spPr>
        <a:xfrm rot="15120000">
          <a:off x="2240970" y="3167533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rgbClr val="FFFAF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 rot="10800000">
        <a:off x="2326604" y="3340121"/>
        <a:ext cx="305286" cy="331112"/>
      </dsp:txXfrm>
    </dsp:sp>
    <dsp:sp modelId="{C7C1D0C8-436A-5344-B526-C4A61164A611}">
      <dsp:nvSpPr>
        <dsp:cNvPr id="0" name=""/>
        <dsp:cNvSpPr/>
      </dsp:nvSpPr>
      <dsp:spPr>
        <a:xfrm>
          <a:off x="1257873" y="1445310"/>
          <a:ext cx="1635124" cy="1635124"/>
        </a:xfrm>
        <a:prstGeom prst="ellipse">
          <a:avLst/>
        </a:prstGeom>
        <a:solidFill>
          <a:schemeClr val="bg1"/>
        </a:solidFill>
        <a:ln w="34925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>
              <a:solidFill>
                <a:srgbClr val="002060"/>
              </a:solidFill>
              <a:latin typeface="Helvetica" pitchFamily="2" charset="0"/>
            </a:rPr>
            <a:t>De facto exclusion of men</a:t>
          </a:r>
        </a:p>
      </dsp:txBody>
      <dsp:txXfrm>
        <a:off x="1497331" y="1684768"/>
        <a:ext cx="1156208" cy="1156208"/>
      </dsp:txXfrm>
    </dsp:sp>
    <dsp:sp modelId="{CCEE7D9C-C19F-3040-940B-B8CB5BE16C5C}">
      <dsp:nvSpPr>
        <dsp:cNvPr id="0" name=""/>
        <dsp:cNvSpPr/>
      </dsp:nvSpPr>
      <dsp:spPr>
        <a:xfrm rot="19440000">
          <a:off x="2841670" y="1271812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rgbClr val="FFFAF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>
        <a:off x="2854164" y="1420635"/>
        <a:ext cx="305286" cy="3311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D9BB2E-8D2F-40A3-A813-822F3AFD3479}">
      <dsp:nvSpPr>
        <dsp:cNvPr id="0" name=""/>
        <dsp:cNvSpPr/>
      </dsp:nvSpPr>
      <dsp:spPr>
        <a:xfrm>
          <a:off x="1072" y="308956"/>
          <a:ext cx="2287359" cy="1372415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>
              <a:latin typeface="+mj-lt"/>
            </a:rPr>
            <a:t>Integrated</a:t>
          </a:r>
          <a:endParaRPr lang="en-GB" sz="3400" kern="1200" dirty="0">
            <a:latin typeface="+mj-lt"/>
          </a:endParaRPr>
        </a:p>
      </dsp:txBody>
      <dsp:txXfrm>
        <a:off x="41269" y="349153"/>
        <a:ext cx="2206965" cy="1292021"/>
      </dsp:txXfrm>
    </dsp:sp>
    <dsp:sp modelId="{0E66950D-8C14-418A-BA34-C5FD710C4CC2}">
      <dsp:nvSpPr>
        <dsp:cNvPr id="0" name=""/>
        <dsp:cNvSpPr/>
      </dsp:nvSpPr>
      <dsp:spPr>
        <a:xfrm>
          <a:off x="2517168" y="711531"/>
          <a:ext cx="484920" cy="5672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/>
        </a:p>
      </dsp:txBody>
      <dsp:txXfrm>
        <a:off x="2517168" y="824984"/>
        <a:ext cx="339444" cy="340359"/>
      </dsp:txXfrm>
    </dsp:sp>
    <dsp:sp modelId="{ABF7F29D-6745-4DBD-9180-F5EF4400A80F}">
      <dsp:nvSpPr>
        <dsp:cNvPr id="0" name=""/>
        <dsp:cNvSpPr/>
      </dsp:nvSpPr>
      <dsp:spPr>
        <a:xfrm>
          <a:off x="3203375" y="308956"/>
          <a:ext cx="2287359" cy="1372415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>
              <a:latin typeface="+mj-lt"/>
            </a:rPr>
            <a:t>Dedicated</a:t>
          </a:r>
          <a:endParaRPr lang="en-GB" sz="3400" kern="1200" dirty="0">
            <a:latin typeface="+mj-lt"/>
          </a:endParaRPr>
        </a:p>
      </dsp:txBody>
      <dsp:txXfrm>
        <a:off x="3243572" y="349153"/>
        <a:ext cx="2206965" cy="12920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ABD5B-2A48-46B6-A2EB-A2C9F65D37E1}">
      <dsp:nvSpPr>
        <dsp:cNvPr id="0" name=""/>
        <dsp:cNvSpPr/>
      </dsp:nvSpPr>
      <dsp:spPr>
        <a:xfrm>
          <a:off x="580" y="1006622"/>
          <a:ext cx="2098166" cy="2098166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latin typeface="+mj-lt"/>
            </a:rPr>
            <a:t>Engage</a:t>
          </a:r>
          <a:endParaRPr lang="en-GB" sz="2600" kern="1200" dirty="0">
            <a:latin typeface="+mj-lt"/>
          </a:endParaRPr>
        </a:p>
      </dsp:txBody>
      <dsp:txXfrm>
        <a:off x="307849" y="1313891"/>
        <a:ext cx="1483628" cy="1483628"/>
      </dsp:txXfrm>
    </dsp:sp>
    <dsp:sp modelId="{7E4221E9-0DA8-4248-A589-52559DD9CAE2}">
      <dsp:nvSpPr>
        <dsp:cNvPr id="0" name=""/>
        <dsp:cNvSpPr/>
      </dsp:nvSpPr>
      <dsp:spPr>
        <a:xfrm>
          <a:off x="1934301" y="710297"/>
          <a:ext cx="1304269" cy="708131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/>
        </a:p>
      </dsp:txBody>
      <dsp:txXfrm>
        <a:off x="1934301" y="851923"/>
        <a:ext cx="1091830" cy="424879"/>
      </dsp:txXfrm>
    </dsp:sp>
    <dsp:sp modelId="{1CF6C925-4BFD-4CBA-AB77-32FED6618F57}">
      <dsp:nvSpPr>
        <dsp:cNvPr id="0" name=""/>
        <dsp:cNvSpPr/>
      </dsp:nvSpPr>
      <dsp:spPr>
        <a:xfrm>
          <a:off x="3147950" y="1006622"/>
          <a:ext cx="2098166" cy="2098166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latin typeface="+mj-lt"/>
            </a:rPr>
            <a:t>Empower</a:t>
          </a:r>
          <a:endParaRPr lang="en-GB" sz="2600" kern="1200" dirty="0">
            <a:latin typeface="+mj-lt"/>
          </a:endParaRPr>
        </a:p>
      </dsp:txBody>
      <dsp:txXfrm>
        <a:off x="3455219" y="1313891"/>
        <a:ext cx="1483628" cy="1483628"/>
      </dsp:txXfrm>
    </dsp:sp>
    <dsp:sp modelId="{418A8C04-3A3B-44A7-BD78-3F10E5A5B217}">
      <dsp:nvSpPr>
        <dsp:cNvPr id="0" name=""/>
        <dsp:cNvSpPr/>
      </dsp:nvSpPr>
      <dsp:spPr>
        <a:xfrm rot="10800000">
          <a:off x="2008127" y="2692983"/>
          <a:ext cx="1304269" cy="708131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/>
        </a:p>
      </dsp:txBody>
      <dsp:txXfrm rot="10800000">
        <a:off x="2220566" y="2834609"/>
        <a:ext cx="1091830" cy="42487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51788E-7C7D-47DC-84D3-3496BDE74B6D}">
      <dsp:nvSpPr>
        <dsp:cNvPr id="0" name=""/>
        <dsp:cNvSpPr/>
      </dsp:nvSpPr>
      <dsp:spPr>
        <a:xfrm>
          <a:off x="738" y="511562"/>
          <a:ext cx="2879697" cy="1727818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latin typeface="+mj-lt"/>
            </a:rPr>
            <a:t>Section 375 Penal Code</a:t>
          </a:r>
          <a:endParaRPr lang="en-GB" sz="2300" kern="1200" dirty="0">
            <a:latin typeface="+mj-lt"/>
          </a:endParaRPr>
        </a:p>
      </dsp:txBody>
      <dsp:txXfrm>
        <a:off x="738" y="511562"/>
        <a:ext cx="2879697" cy="1727818"/>
      </dsp:txXfrm>
    </dsp:sp>
    <dsp:sp modelId="{1A4A48EB-B40F-404F-B750-029BA33FCCA0}">
      <dsp:nvSpPr>
        <dsp:cNvPr id="0" name=""/>
        <dsp:cNvSpPr/>
      </dsp:nvSpPr>
      <dsp:spPr>
        <a:xfrm>
          <a:off x="3168405" y="511562"/>
          <a:ext cx="2879697" cy="1727818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latin typeface="+mj-lt"/>
            </a:rPr>
            <a:t>Women and Children Repression Prevention Act 2000</a:t>
          </a:r>
          <a:endParaRPr lang="en-GB" sz="2300" kern="1200" dirty="0">
            <a:latin typeface="+mj-lt"/>
          </a:endParaRPr>
        </a:p>
      </dsp:txBody>
      <dsp:txXfrm>
        <a:off x="3168405" y="511562"/>
        <a:ext cx="2879697" cy="1727818"/>
      </dsp:txXfrm>
    </dsp:sp>
    <dsp:sp modelId="{F67C4B5A-FE60-4548-A01C-114B99A5EBF3}">
      <dsp:nvSpPr>
        <dsp:cNvPr id="0" name=""/>
        <dsp:cNvSpPr/>
      </dsp:nvSpPr>
      <dsp:spPr>
        <a:xfrm>
          <a:off x="1584572" y="2527350"/>
          <a:ext cx="2879697" cy="1727818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latin typeface="+mj-lt"/>
            </a:rPr>
            <a:t>Section 377 Penal Code</a:t>
          </a:r>
          <a:endParaRPr lang="en-GB" sz="2300" kern="1200" dirty="0">
            <a:latin typeface="+mj-lt"/>
          </a:endParaRPr>
        </a:p>
      </dsp:txBody>
      <dsp:txXfrm>
        <a:off x="1584572" y="2527350"/>
        <a:ext cx="2879697" cy="17278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1" indent="-171450"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0482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7272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3924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738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89072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16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93011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endParaRPr lang="en-GB" dirty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56945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1" indent="-171450">
              <a:buFontTx/>
              <a:buChar char="-"/>
            </a:pP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884974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96647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0994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272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200" b="1">
                <a:effectLst/>
                <a:latin typeface="+mn-lt"/>
                <a:ea typeface="+mn-ea"/>
                <a:cs typeface="+mn-cs"/>
                <a:sym typeface="Calibri"/>
              </a:rPr>
              <a:t>Since Jan 2021.</a:t>
            </a:r>
          </a:p>
        </p:txBody>
      </p:sp>
    </p:spTree>
    <p:extLst>
      <p:ext uri="{BB962C8B-B14F-4D97-AF65-F5344CB8AC3E}">
        <p14:creationId xmlns:p14="http://schemas.microsoft.com/office/powerpoint/2010/main" val="833288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1094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AutoNum type="arabicPeriod"/>
            </a:pPr>
            <a:endParaRPr b="1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7351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sz="1200" b="1" dirty="0">
              <a:effectLst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3288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2185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ffectLst/>
                <a:latin typeface="+mn-lt"/>
                <a:ea typeface="+mn-ea"/>
                <a:cs typeface="+mn-cs"/>
                <a:sym typeface="Calibri"/>
              </a:rPr>
              <a:t>. </a:t>
            </a:r>
            <a:endParaRPr lang="en-GB" dirty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4767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C9D61-5AE1-B8A2-FD7E-43E0D16862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FF2D04-2D29-EBF9-8694-E92CF1D59A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F976B-3B11-405D-98AA-8723E5F78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0B68-3AE6-4943-82FD-A703365E50E2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6E71A-F86B-EADE-B88D-875912B94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DBFAE-763F-F1F0-3826-582AEF8BC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C841-9251-42A3-8338-EED1C8166E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727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5F5FA-A28B-A991-0580-1FD15B6AB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9B740-A105-ACE7-799D-F7DD27341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CA3D9-E340-A23E-5E1A-789371E39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0B68-3AE6-4943-82FD-A703365E50E2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A7BBF-A16A-D929-4E51-D34432572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3B59A-80C9-4034-F555-93BFDFD52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C841-9251-42A3-8338-EED1C8166E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047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E763F-A81D-F888-570B-BEB50F963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73F16C-C2B0-0471-CCF5-7B7363924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66FCA-69AF-76DF-E714-14256F7DA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0B68-3AE6-4943-82FD-A703365E50E2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A991A-EF26-2FDA-E3CB-E432B46FF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305218-161F-A485-8BE6-79740E7C7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C841-9251-42A3-8338-EED1C8166E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834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2A7F6-CCDF-74C1-191E-4F76FEF1E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4DB7B-5E03-55F6-79DA-FD6A44A9FC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DDA933-C25D-CE6E-6D63-0506ABA1CB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37ADFB-F374-2B0B-B248-586848E6D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0B68-3AE6-4943-82FD-A703365E50E2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BB538-39E6-6731-6C35-C17822DBC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62E3F8-B7D4-67B6-08D3-F0BB28B4D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C841-9251-42A3-8338-EED1C8166E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929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95E87-F713-8ADB-095E-EA3CD10C4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A9E46-3C54-F867-9E13-5C68DC1CC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3ACA6D-A178-3A01-ED4A-D5D8E4AC9C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1D5A88-0298-987E-D712-5CC198D73A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7B037E-FDE2-B395-0346-0AB1F17D35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EE2106-BCEE-B92A-392F-11DAC0D4E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0B68-3AE6-4943-82FD-A703365E50E2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3DDB39-513B-40E7-29AF-0CDF2568D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7C9641-F9B7-53A7-8454-EE681CE55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C841-9251-42A3-8338-EED1C8166E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431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191D2-440F-9104-721F-A4E4F5875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633272-A404-AFF1-1C73-65E703EB4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0B68-3AE6-4943-82FD-A703365E50E2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4104C7-CA0C-B648-73BE-33F0D3897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8191A9-8E04-1780-216C-E1654C9B9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C841-9251-42A3-8338-EED1C8166E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719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240B68-3415-878A-7876-B721BAB90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0B68-3AE6-4943-82FD-A703365E50E2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6E310E-9315-400B-04EE-8E594825F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D0E3E1-F16E-F34D-A1A5-D72FB1B5B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C841-9251-42A3-8338-EED1C8166E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371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F5A18-5828-23FA-A281-A7EC8A21F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E483E-9AB7-5FCF-902E-59261042C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2E9075-8F7D-3C13-E647-957BB29B2E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A5706-6B6A-165B-F2EA-66A80C9D6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0B68-3AE6-4943-82FD-A703365E50E2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0B48AC-ADB6-6E18-5463-61197CAA9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50C1C4-4FBA-EEEE-41FB-34DDEAD0F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C841-9251-42A3-8338-EED1C8166E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5988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1EE82-93A8-F629-8842-66FBFDAA6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6D8312-635E-18EF-A789-77BFEE9E65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759B7F-35F4-580C-D0B7-F1DD6D084A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E6671C-C21D-1E31-B274-F5172F284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0B68-3AE6-4943-82FD-A703365E50E2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9339A0-E822-AE8B-40EE-619AE92CF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98E378-A70B-5D81-05E7-BCB7EC13D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C841-9251-42A3-8338-EED1C8166E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0471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B742F-8AD4-76D6-BC2A-68CFBEF49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155F44-B6DE-8F58-86CA-14E46A9452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B71E6-6B73-4993-7625-C051EAE12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0B68-3AE6-4943-82FD-A703365E50E2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85DB7-B364-00E1-8E70-7C7066463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F77FE-3C74-F192-47AD-EFFB6C659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C841-9251-42A3-8338-EED1C8166E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18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1F2133-A064-FD80-91A0-BAD0BAA1A0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97E2B6-BF3E-76A7-72CF-135CE8DA6D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72B82-170A-1665-6EC6-D09C88538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0B68-3AE6-4943-82FD-A703365E50E2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98829-65B3-5E53-1320-033155583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E9491-4C4D-6390-7F4C-5CECCA0C3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C841-9251-42A3-8338-EED1C8166E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117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0877D4-F384-7B1F-B1BC-6594F98ED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558F32-6E0E-A436-91D9-E7F209EF6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24F1C-6AD6-2333-56EA-BC40A33686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0B68-3AE6-4943-82FD-A703365E50E2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E833C-6006-C6C2-B7B4-E452C03E69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500AD-CDC5-8B34-9BA9-78BFEBE77A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DC841-9251-42A3-8338-EED1C8166E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785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diagramQuickStyle" Target="../diagrams/quickStyle4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3.xml"/><Relationship Id="rId12" Type="http://schemas.openxmlformats.org/officeDocument/2006/relationships/diagramLayout" Target="../diagrams/layou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openxmlformats.org/officeDocument/2006/relationships/diagramData" Target="../diagrams/data4.xml"/><Relationship Id="rId5" Type="http://schemas.openxmlformats.org/officeDocument/2006/relationships/image" Target="../media/image3.png"/><Relationship Id="rId15" Type="http://schemas.microsoft.com/office/2007/relationships/diagramDrawing" Target="../diagrams/drawing4.xml"/><Relationship Id="rId10" Type="http://schemas.microsoft.com/office/2007/relationships/diagramDrawing" Target="../diagrams/drawing3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3.xml"/><Relationship Id="rId14" Type="http://schemas.openxmlformats.org/officeDocument/2006/relationships/diagramColors" Target="../diagrams/colors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5" Type="http://schemas.openxmlformats.org/officeDocument/2006/relationships/image" Target="../media/image3.png"/><Relationship Id="rId10" Type="http://schemas.microsoft.com/office/2007/relationships/diagramDrawing" Target="../diagrams/drawing5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image" Target="../media/image19.jpeg"/><Relationship Id="rId7" Type="http://schemas.openxmlformats.org/officeDocument/2006/relationships/image" Target="../media/image20.png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diagramColors" Target="../diagrams/colors6.xml"/><Relationship Id="rId5" Type="http://schemas.openxmlformats.org/officeDocument/2006/relationships/image" Target="../media/image2.png"/><Relationship Id="rId10" Type="http://schemas.openxmlformats.org/officeDocument/2006/relationships/diagramQuickStyle" Target="../diagrams/quickStyle6.xml"/><Relationship Id="rId4" Type="http://schemas.openxmlformats.org/officeDocument/2006/relationships/image" Target="../media/image5.png"/><Relationship Id="rId9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image" Target="../media/image21.jpeg"/><Relationship Id="rId7" Type="http://schemas.openxmlformats.org/officeDocument/2006/relationships/diagramData" Target="../diagrams/data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diagramDrawing" Target="../diagrams/drawing7.xml"/><Relationship Id="rId5" Type="http://schemas.openxmlformats.org/officeDocument/2006/relationships/image" Target="../media/image2.png"/><Relationship Id="rId10" Type="http://schemas.openxmlformats.org/officeDocument/2006/relationships/diagramColors" Target="../diagrams/colors7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diagramColors" Target="../diagrams/colors8.xml"/><Relationship Id="rId3" Type="http://schemas.openxmlformats.org/officeDocument/2006/relationships/image" Target="../media/image5.png"/><Relationship Id="rId7" Type="http://schemas.openxmlformats.org/officeDocument/2006/relationships/image" Target="../media/image26.svg"/><Relationship Id="rId12" Type="http://schemas.openxmlformats.org/officeDocument/2006/relationships/diagramQuickStyle" Target="../diagrams/quickStyle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diagramLayout" Target="../diagrams/layout8.xml"/><Relationship Id="rId5" Type="http://schemas.openxmlformats.org/officeDocument/2006/relationships/image" Target="../media/image3.png"/><Relationship Id="rId10" Type="http://schemas.openxmlformats.org/officeDocument/2006/relationships/diagramData" Target="../diagrams/data8.xml"/><Relationship Id="rId4" Type="http://schemas.openxmlformats.org/officeDocument/2006/relationships/image" Target="../media/image2.png"/><Relationship Id="rId9" Type="http://schemas.openxmlformats.org/officeDocument/2006/relationships/image" Target="../media/image28.svg"/><Relationship Id="rId14" Type="http://schemas.microsoft.com/office/2007/relationships/diagramDrawing" Target="../diagrams/drawing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.png"/><Relationship Id="rId1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0.emf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2.xml"/><Relationship Id="rId10" Type="http://schemas.openxmlformats.org/officeDocument/2006/relationships/image" Target="../media/image9.emf"/><Relationship Id="rId4" Type="http://schemas.openxmlformats.org/officeDocument/2006/relationships/diagramLayout" Target="../diagrams/layout1.xml"/><Relationship Id="rId9" Type="http://schemas.openxmlformats.org/officeDocument/2006/relationships/image" Target="../media/image8.emf"/><Relationship Id="rId1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ky, outdoor, nature, cloudy&#10;&#10;Description automatically generated">
            <a:extLst>
              <a:ext uri="{FF2B5EF4-FFF2-40B4-BE49-F238E27FC236}">
                <a16:creationId xmlns:a16="http://schemas.microsoft.com/office/drawing/2014/main" id="{7C092F39-F078-B442-B9AC-EA8D1414BE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79960"/>
            <a:ext cx="12192000" cy="4437296"/>
          </a:xfrm>
          <a:prstGeom prst="rect">
            <a:avLst/>
          </a:prstGeom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33AA1A3-405D-2B47-BFE0-58C50483E14D}"/>
              </a:ext>
            </a:extLst>
          </p:cNvPr>
          <p:cNvSpPr/>
          <p:nvPr/>
        </p:nvSpPr>
        <p:spPr>
          <a:xfrm>
            <a:off x="0" y="3476593"/>
            <a:ext cx="12192000" cy="3381407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4" name="Title 1"/>
          <p:cNvSpPr txBox="1">
            <a:spLocks noGrp="1"/>
          </p:cNvSpPr>
          <p:nvPr>
            <p:ph type="ctrTitle"/>
          </p:nvPr>
        </p:nvSpPr>
        <p:spPr>
          <a:xfrm>
            <a:off x="475192" y="3570241"/>
            <a:ext cx="6949234" cy="658531"/>
          </a:xfrm>
          <a:prstGeom prst="rect">
            <a:avLst/>
          </a:prstGeom>
        </p:spPr>
        <p:txBody>
          <a:bodyPr/>
          <a:lstStyle>
            <a:lvl1pPr algn="l" defTabSz="612648">
              <a:defRPr sz="3685" b="1">
                <a:solidFill>
                  <a:srgbClr val="0A14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They Took Me To A Dark Place</a:t>
            </a:r>
            <a:endParaRPr dirty="0"/>
          </a:p>
        </p:txBody>
      </p:sp>
      <p:sp>
        <p:nvSpPr>
          <p:cNvPr id="95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557927" y="5382904"/>
            <a:ext cx="2890121" cy="467434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365760">
              <a:spcBef>
                <a:spcPts val="400"/>
              </a:spcBef>
              <a:defRPr sz="1280" b="1" spc="80">
                <a:solidFill>
                  <a:srgbClr val="0A14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Yuvraj Rathore</a:t>
            </a:r>
          </a:p>
          <a:p>
            <a:endParaRPr lang="en-US" sz="300" dirty="0"/>
          </a:p>
          <a:p>
            <a:r>
              <a:rPr lang="en-US" dirty="0"/>
              <a:t>rathore@legalactionworldwide.org</a:t>
            </a:r>
            <a:endParaRPr dirty="0"/>
          </a:p>
        </p:txBody>
      </p:sp>
      <p:sp>
        <p:nvSpPr>
          <p:cNvPr id="97" name="Rectangle 4"/>
          <p:cNvSpPr txBox="1"/>
          <p:nvPr/>
        </p:nvSpPr>
        <p:spPr>
          <a:xfrm>
            <a:off x="513081" y="4253450"/>
            <a:ext cx="6004561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900">
                <a:latin typeface="+mj-lt"/>
                <a:ea typeface="+mj-ea"/>
                <a:cs typeface="+mj-cs"/>
                <a:sym typeface="Helvetica"/>
              </a:defRPr>
            </a:pPr>
            <a:r>
              <a:rPr lang="en-GB" dirty="0">
                <a:solidFill>
                  <a:srgbClr val="0A1460"/>
                </a:solidFill>
              </a:rPr>
              <a:t>The Experiences and Needs of Rohingya Hijra and Male Survivors of Sexual and Gender-Based Violence </a:t>
            </a:r>
            <a:endParaRPr dirty="0">
              <a:solidFill>
                <a:srgbClr val="0A1460"/>
              </a:solidFill>
            </a:endParaRPr>
          </a:p>
        </p:txBody>
      </p:sp>
      <p:sp>
        <p:nvSpPr>
          <p:cNvPr id="99" name="Rectangle 14"/>
          <p:cNvSpPr txBox="1"/>
          <p:nvPr/>
        </p:nvSpPr>
        <p:spPr>
          <a:xfrm>
            <a:off x="565024" y="5922331"/>
            <a:ext cx="145736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000">
                <a:solidFill>
                  <a:srgbClr val="0A14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 err="1"/>
              <a:t>Programme</a:t>
            </a:r>
            <a:r>
              <a:rPr lang="en-US" dirty="0"/>
              <a:t> Coordinator</a:t>
            </a:r>
            <a:endParaRPr dirty="0"/>
          </a:p>
          <a:p>
            <a:pPr>
              <a:defRPr sz="1000" i="1">
                <a:solidFill>
                  <a:srgbClr val="0A14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Legal Action Worldwide </a:t>
            </a:r>
          </a:p>
        </p:txBody>
      </p:sp>
      <p:pic>
        <p:nvPicPr>
          <p:cNvPr id="100" name="LAW_all Brandmarks stacked_colour.png" descr="LAW_all Brandmarks stacked_colou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82886" y="5721518"/>
            <a:ext cx="1416308" cy="530952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Straight Connector 19"/>
          <p:cNvSpPr/>
          <p:nvPr/>
        </p:nvSpPr>
        <p:spPr>
          <a:xfrm>
            <a:off x="9901034" y="5571137"/>
            <a:ext cx="0" cy="831782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2" name="Straight Connector 22"/>
          <p:cNvSpPr/>
          <p:nvPr/>
        </p:nvSpPr>
        <p:spPr>
          <a:xfrm>
            <a:off x="8015086" y="5571137"/>
            <a:ext cx="0" cy="831782"/>
          </a:xfrm>
          <a:prstGeom prst="line">
            <a:avLst/>
          </a:prstGeom>
          <a:ln w="635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5" name="Rectangle 5"/>
          <p:cNvSpPr txBox="1"/>
          <p:nvPr/>
        </p:nvSpPr>
        <p:spPr>
          <a:xfrm>
            <a:off x="10436747" y="407237"/>
            <a:ext cx="1320574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dirty="0"/>
          </a:p>
        </p:txBody>
      </p:sp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F94BF60-D4B8-9640-9A05-7C3B74CD59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9151" y="5641011"/>
            <a:ext cx="1628296" cy="69196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1"/>
          <p:cNvSpPr txBox="1"/>
          <p:nvPr/>
        </p:nvSpPr>
        <p:spPr>
          <a:xfrm>
            <a:off x="537898" y="699908"/>
            <a:ext cx="6949495" cy="649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/>
          <a:p>
            <a:pPr>
              <a:lnSpc>
                <a:spcPct val="90000"/>
              </a:lnSpc>
              <a:defRPr sz="4000"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>
                <a:solidFill>
                  <a:srgbClr val="0A1460"/>
                </a:solidFill>
              </a:rPr>
              <a:t>IV. Distinct Survivor Concerns</a:t>
            </a:r>
            <a:endParaRPr dirty="0"/>
          </a:p>
        </p:txBody>
      </p:sp>
      <p:pic>
        <p:nvPicPr>
          <p:cNvPr id="157" name="LAW_decorative icon.png" descr="LAW_decorative ic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670392" y="-14289"/>
            <a:ext cx="536782" cy="49445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C23CA3D-1399-0B4A-8E08-C2326F2AE9D4}"/>
              </a:ext>
            </a:extLst>
          </p:cNvPr>
          <p:cNvGrpSpPr/>
          <p:nvPr/>
        </p:nvGrpSpPr>
        <p:grpSpPr>
          <a:xfrm>
            <a:off x="518661" y="5932732"/>
            <a:ext cx="11154679" cy="777212"/>
            <a:chOff x="518661" y="5932732"/>
            <a:chExt cx="11154679" cy="777212"/>
          </a:xfrm>
        </p:grpSpPr>
        <p:sp>
          <p:nvSpPr>
            <p:cNvPr id="15" name="Straight Connector 35">
              <a:extLst>
                <a:ext uri="{FF2B5EF4-FFF2-40B4-BE49-F238E27FC236}">
                  <a16:creationId xmlns:a16="http://schemas.microsoft.com/office/drawing/2014/main" id="{538534CE-E27B-104C-AA73-43A28DAEC262}"/>
                </a:ext>
              </a:extLst>
            </p:cNvPr>
            <p:cNvSpPr/>
            <p:nvPr/>
          </p:nvSpPr>
          <p:spPr>
            <a:xfrm>
              <a:off x="518661" y="5932732"/>
              <a:ext cx="11154679" cy="1"/>
            </a:xfrm>
            <a:prstGeom prst="line">
              <a:avLst/>
            </a:prstGeom>
            <a:ln w="12700">
              <a:solidFill>
                <a:srgbClr val="CECECD"/>
              </a:solidFill>
              <a:miter/>
            </a:ln>
          </p:spPr>
          <p:txBody>
            <a:bodyPr lIns="45719" rIns="45719"/>
            <a:lstStyle/>
            <a:p>
              <a:endParaRPr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3F0458F-C35D-AB47-8787-F85C0433C176}"/>
                </a:ext>
              </a:extLst>
            </p:cNvPr>
            <p:cNvGrpSpPr/>
            <p:nvPr/>
          </p:nvGrpSpPr>
          <p:grpSpPr>
            <a:xfrm>
              <a:off x="598459" y="6033516"/>
              <a:ext cx="10815163" cy="676428"/>
              <a:chOff x="598459" y="6033516"/>
              <a:chExt cx="10815163" cy="676428"/>
            </a:xfrm>
          </p:grpSpPr>
          <p:sp>
            <p:nvSpPr>
              <p:cNvPr id="17" name="Rectangle 38">
                <a:extLst>
                  <a:ext uri="{FF2B5EF4-FFF2-40B4-BE49-F238E27FC236}">
                    <a16:creationId xmlns:a16="http://schemas.microsoft.com/office/drawing/2014/main" id="{E6FCE9F4-0442-9045-BAAA-A5E2B3B3D450}"/>
                  </a:ext>
                </a:extLst>
              </p:cNvPr>
              <p:cNvSpPr txBox="1"/>
              <p:nvPr/>
            </p:nvSpPr>
            <p:spPr>
              <a:xfrm>
                <a:off x="598459" y="6054400"/>
                <a:ext cx="4314845" cy="60016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>
                  <a:defRPr sz="1100">
                    <a:solidFill>
                      <a:srgbClr val="B5B5B5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r>
                  <a:rPr lang="en-US" dirty="0"/>
                  <a:t>They Took Me To A Dark Place</a:t>
                </a:r>
                <a:endParaRPr dirty="0"/>
              </a:p>
              <a:p>
                <a:pPr>
                  <a:defRPr sz="1900">
                    <a:latin typeface="+mj-lt"/>
                    <a:ea typeface="+mj-ea"/>
                    <a:cs typeface="+mj-cs"/>
                    <a:sym typeface="Helvetica"/>
                  </a:defRPr>
                </a:pPr>
                <a:r>
                  <a:rPr lang="en-GB" sz="1100" dirty="0">
                    <a:solidFill>
                      <a:srgbClr val="B5B5B5"/>
                    </a:solidFill>
                    <a:sym typeface="Helvetica"/>
                  </a:rPr>
                  <a:t>The Experiences and Needs of Rohingya Hijra and Male Survivors of Sexual and Gender-Based Violence </a:t>
                </a: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7B6BF3AD-DB64-F34E-893E-F9A42852898A}"/>
                  </a:ext>
                </a:extLst>
              </p:cNvPr>
              <p:cNvGrpSpPr/>
              <p:nvPr/>
            </p:nvGrpSpPr>
            <p:grpSpPr>
              <a:xfrm>
                <a:off x="8544945" y="6033516"/>
                <a:ext cx="2868677" cy="676428"/>
                <a:chOff x="8544945" y="6033516"/>
                <a:chExt cx="2868677" cy="676428"/>
              </a:xfrm>
            </p:grpSpPr>
            <p:pic>
              <p:nvPicPr>
                <p:cNvPr id="19" name="LAW_all Brandmarks stacked_colour.png" descr="LAW_all Brandmarks stacked_colour.png">
                  <a:extLst>
                    <a:ext uri="{FF2B5EF4-FFF2-40B4-BE49-F238E27FC236}">
                      <a16:creationId xmlns:a16="http://schemas.microsoft.com/office/drawing/2014/main" id="{A343FF96-D280-EF4A-AC6B-6FACFEAF83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>
                <a:xfrm>
                  <a:off x="10253346" y="6183082"/>
                  <a:ext cx="1160276" cy="434970"/>
                </a:xfrm>
                <a:prstGeom prst="rect">
                  <a:avLst/>
                </a:prstGeom>
                <a:ln w="12700">
                  <a:miter lim="400000"/>
                </a:ln>
              </p:spPr>
            </p:pic>
            <p:sp>
              <p:nv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9FDC0400-89F6-144F-8C70-55573896FF13}"/>
                    </a:ext>
                  </a:extLst>
                </p:cNvPr>
                <p:cNvSpPr/>
                <p:nvPr/>
              </p:nvSpPr>
              <p:spPr>
                <a:xfrm>
                  <a:off x="9992473" y="6033516"/>
                  <a:ext cx="11063" cy="676428"/>
                </a:xfrm>
                <a:prstGeom prst="line">
                  <a:avLst/>
                </a:prstGeom>
                <a:ln w="6350">
                  <a:solidFill>
                    <a:srgbClr val="B5B5B5"/>
                  </a:solidFill>
                  <a:miter/>
                </a:ln>
              </p:spPr>
              <p:txBody>
                <a:bodyPr lIns="45719" rIns="45719"/>
                <a:lstStyle/>
                <a:p>
                  <a:endParaRPr/>
                </a:p>
              </p:txBody>
            </p:sp>
            <p:pic>
              <p:nvPicPr>
                <p:cNvPr id="21" name="Picture 20" descr="Graphical user interface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C1B1A74D-C8FB-E44E-B536-F105681369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4945" y="6103391"/>
                  <a:ext cx="1333942" cy="566876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2" name="Straight Connector 26">
            <a:extLst>
              <a:ext uri="{FF2B5EF4-FFF2-40B4-BE49-F238E27FC236}">
                <a16:creationId xmlns:a16="http://schemas.microsoft.com/office/drawing/2014/main" id="{CB80EC4B-BC54-1847-8648-984DD4458EB7}"/>
              </a:ext>
            </a:extLst>
          </p:cNvPr>
          <p:cNvSpPr/>
          <p:nvPr/>
        </p:nvSpPr>
        <p:spPr>
          <a:xfrm>
            <a:off x="5798646" y="1599093"/>
            <a:ext cx="0" cy="4083272"/>
          </a:xfrm>
          <a:prstGeom prst="line">
            <a:avLst/>
          </a:prstGeom>
          <a:ln w="6350">
            <a:solidFill>
              <a:srgbClr val="B5B5B5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82047F21-8ED6-454E-BD29-256493D45464}"/>
              </a:ext>
            </a:extLst>
          </p:cNvPr>
          <p:cNvSpPr txBox="1"/>
          <p:nvPr/>
        </p:nvSpPr>
        <p:spPr>
          <a:xfrm>
            <a:off x="8350376" y="1344055"/>
            <a:ext cx="1528512" cy="510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/>
          <a:p>
            <a:pPr algn="ctr">
              <a:lnSpc>
                <a:spcPct val="90000"/>
              </a:lnSpc>
              <a:defRPr sz="4000">
                <a:latin typeface="+mj-lt"/>
                <a:ea typeface="+mj-ea"/>
                <a:cs typeface="+mj-cs"/>
                <a:sym typeface="Helvetica"/>
              </a:defRPr>
            </a:pPr>
            <a:r>
              <a:rPr lang="en-US" sz="3000" dirty="0">
                <a:solidFill>
                  <a:srgbClr val="0A1460"/>
                </a:solidFill>
              </a:rPr>
              <a:t>Men</a:t>
            </a:r>
            <a:endParaRPr sz="3000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2286CC83-369D-0849-B8B6-8A3C980393F0}"/>
              </a:ext>
            </a:extLst>
          </p:cNvPr>
          <p:cNvSpPr txBox="1"/>
          <p:nvPr/>
        </p:nvSpPr>
        <p:spPr>
          <a:xfrm>
            <a:off x="2313114" y="1357659"/>
            <a:ext cx="1528512" cy="510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/>
          <a:p>
            <a:pPr algn="ctr">
              <a:lnSpc>
                <a:spcPct val="90000"/>
              </a:lnSpc>
              <a:defRPr sz="4000">
                <a:latin typeface="+mj-lt"/>
                <a:ea typeface="+mj-ea"/>
                <a:cs typeface="+mj-cs"/>
                <a:sym typeface="Helvetica"/>
              </a:defRPr>
            </a:pPr>
            <a:r>
              <a:rPr lang="en-US" sz="3000" dirty="0">
                <a:solidFill>
                  <a:srgbClr val="0A1460"/>
                </a:solidFill>
              </a:rPr>
              <a:t>Hijra</a:t>
            </a:r>
            <a:endParaRPr sz="30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AB188CB-0171-AC4C-AA23-811EF858B4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4270562"/>
              </p:ext>
            </p:extLst>
          </p:nvPr>
        </p:nvGraphicFramePr>
        <p:xfrm>
          <a:off x="755387" y="1934760"/>
          <a:ext cx="4762506" cy="3412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27" name="Diagram 26">
            <a:extLst>
              <a:ext uri="{FF2B5EF4-FFF2-40B4-BE49-F238E27FC236}">
                <a16:creationId xmlns:a16="http://schemas.microsoft.com/office/drawing/2014/main" id="{6E250343-6FF5-A44D-AD4F-A24A3BB873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6411412"/>
              </p:ext>
            </p:extLst>
          </p:nvPr>
        </p:nvGraphicFramePr>
        <p:xfrm>
          <a:off x="6096000" y="1781405"/>
          <a:ext cx="5950226" cy="3565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286793560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1"/>
          <p:cNvSpPr txBox="1"/>
          <p:nvPr/>
        </p:nvSpPr>
        <p:spPr>
          <a:xfrm>
            <a:off x="537898" y="699908"/>
            <a:ext cx="10123618" cy="649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/>
          <a:p>
            <a:pPr>
              <a:lnSpc>
                <a:spcPct val="90000"/>
              </a:lnSpc>
              <a:defRPr sz="4000"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>
                <a:solidFill>
                  <a:srgbClr val="0A1460"/>
                </a:solidFill>
              </a:rPr>
              <a:t>V. A Cycle of Exclusion</a:t>
            </a:r>
            <a:endParaRPr dirty="0"/>
          </a:p>
        </p:txBody>
      </p:sp>
      <p:pic>
        <p:nvPicPr>
          <p:cNvPr id="157" name="LAW_decorative icon.png" descr="LAW_decorative ic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670392" y="-14289"/>
            <a:ext cx="536782" cy="49445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C23CA3D-1399-0B4A-8E08-C2326F2AE9D4}"/>
              </a:ext>
            </a:extLst>
          </p:cNvPr>
          <p:cNvGrpSpPr/>
          <p:nvPr/>
        </p:nvGrpSpPr>
        <p:grpSpPr>
          <a:xfrm>
            <a:off x="518661" y="5932732"/>
            <a:ext cx="11154679" cy="777212"/>
            <a:chOff x="518661" y="5932732"/>
            <a:chExt cx="11154679" cy="777212"/>
          </a:xfrm>
        </p:grpSpPr>
        <p:sp>
          <p:nvSpPr>
            <p:cNvPr id="15" name="Straight Connector 35">
              <a:extLst>
                <a:ext uri="{FF2B5EF4-FFF2-40B4-BE49-F238E27FC236}">
                  <a16:creationId xmlns:a16="http://schemas.microsoft.com/office/drawing/2014/main" id="{538534CE-E27B-104C-AA73-43A28DAEC262}"/>
                </a:ext>
              </a:extLst>
            </p:cNvPr>
            <p:cNvSpPr/>
            <p:nvPr/>
          </p:nvSpPr>
          <p:spPr>
            <a:xfrm>
              <a:off x="518661" y="5932732"/>
              <a:ext cx="11154679" cy="1"/>
            </a:xfrm>
            <a:prstGeom prst="line">
              <a:avLst/>
            </a:prstGeom>
            <a:ln w="12700">
              <a:solidFill>
                <a:srgbClr val="CECECD"/>
              </a:solidFill>
              <a:miter/>
            </a:ln>
          </p:spPr>
          <p:txBody>
            <a:bodyPr lIns="45719" rIns="45719"/>
            <a:lstStyle/>
            <a:p>
              <a:endParaRPr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3F0458F-C35D-AB47-8787-F85C0433C176}"/>
                </a:ext>
              </a:extLst>
            </p:cNvPr>
            <p:cNvGrpSpPr/>
            <p:nvPr/>
          </p:nvGrpSpPr>
          <p:grpSpPr>
            <a:xfrm>
              <a:off x="598459" y="6033516"/>
              <a:ext cx="10815163" cy="676428"/>
              <a:chOff x="598459" y="6033516"/>
              <a:chExt cx="10815163" cy="676428"/>
            </a:xfrm>
          </p:grpSpPr>
          <p:sp>
            <p:nvSpPr>
              <p:cNvPr id="17" name="Rectangle 38">
                <a:extLst>
                  <a:ext uri="{FF2B5EF4-FFF2-40B4-BE49-F238E27FC236}">
                    <a16:creationId xmlns:a16="http://schemas.microsoft.com/office/drawing/2014/main" id="{E6FCE9F4-0442-9045-BAAA-A5E2B3B3D450}"/>
                  </a:ext>
                </a:extLst>
              </p:cNvPr>
              <p:cNvSpPr txBox="1"/>
              <p:nvPr/>
            </p:nvSpPr>
            <p:spPr>
              <a:xfrm>
                <a:off x="598459" y="6054400"/>
                <a:ext cx="4314845" cy="60016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>
                  <a:defRPr sz="1100">
                    <a:solidFill>
                      <a:srgbClr val="B5B5B5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r>
                  <a:rPr lang="en-US" dirty="0"/>
                  <a:t>They Took Me To A Dark Place</a:t>
                </a:r>
                <a:endParaRPr dirty="0"/>
              </a:p>
              <a:p>
                <a:pPr>
                  <a:defRPr sz="1900">
                    <a:latin typeface="+mj-lt"/>
                    <a:ea typeface="+mj-ea"/>
                    <a:cs typeface="+mj-cs"/>
                    <a:sym typeface="Helvetica"/>
                  </a:defRPr>
                </a:pPr>
                <a:r>
                  <a:rPr lang="en-GB" sz="1100" dirty="0">
                    <a:solidFill>
                      <a:srgbClr val="B5B5B5"/>
                    </a:solidFill>
                    <a:sym typeface="Helvetica"/>
                  </a:rPr>
                  <a:t>The Experiences and Needs of Rohingya Hijra and Male Survivors of Sexual and Gender-Based Violence </a:t>
                </a: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7B6BF3AD-DB64-F34E-893E-F9A42852898A}"/>
                  </a:ext>
                </a:extLst>
              </p:cNvPr>
              <p:cNvGrpSpPr/>
              <p:nvPr/>
            </p:nvGrpSpPr>
            <p:grpSpPr>
              <a:xfrm>
                <a:off x="8544945" y="6033516"/>
                <a:ext cx="2868677" cy="676428"/>
                <a:chOff x="8544945" y="6033516"/>
                <a:chExt cx="2868677" cy="676428"/>
              </a:xfrm>
            </p:grpSpPr>
            <p:pic>
              <p:nvPicPr>
                <p:cNvPr id="19" name="LAW_all Brandmarks stacked_colour.png" descr="LAW_all Brandmarks stacked_colour.png">
                  <a:extLst>
                    <a:ext uri="{FF2B5EF4-FFF2-40B4-BE49-F238E27FC236}">
                      <a16:creationId xmlns:a16="http://schemas.microsoft.com/office/drawing/2014/main" id="{A343FF96-D280-EF4A-AC6B-6FACFEAF83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>
                <a:xfrm>
                  <a:off x="10253346" y="6183082"/>
                  <a:ext cx="1160276" cy="434970"/>
                </a:xfrm>
                <a:prstGeom prst="rect">
                  <a:avLst/>
                </a:prstGeom>
                <a:ln w="12700">
                  <a:miter lim="400000"/>
                </a:ln>
              </p:spPr>
            </p:pic>
            <p:sp>
              <p:nv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9FDC0400-89F6-144F-8C70-55573896FF13}"/>
                    </a:ext>
                  </a:extLst>
                </p:cNvPr>
                <p:cNvSpPr/>
                <p:nvPr/>
              </p:nvSpPr>
              <p:spPr>
                <a:xfrm>
                  <a:off x="9992473" y="6033516"/>
                  <a:ext cx="11063" cy="676428"/>
                </a:xfrm>
                <a:prstGeom prst="line">
                  <a:avLst/>
                </a:prstGeom>
                <a:ln w="6350">
                  <a:solidFill>
                    <a:srgbClr val="B5B5B5"/>
                  </a:solidFill>
                  <a:miter/>
                </a:ln>
              </p:spPr>
              <p:txBody>
                <a:bodyPr lIns="45719" rIns="45719"/>
                <a:lstStyle/>
                <a:p>
                  <a:endParaRPr/>
                </a:p>
              </p:txBody>
            </p:sp>
            <p:pic>
              <p:nvPicPr>
                <p:cNvPr id="21" name="Picture 20" descr="Graphical user interface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C1B1A74D-C8FB-E44E-B536-F105681369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4945" y="6103391"/>
                  <a:ext cx="1333942" cy="566876"/>
                </a:xfrm>
                <a:prstGeom prst="rect">
                  <a:avLst/>
                </a:prstGeom>
              </p:spPr>
            </p:pic>
          </p:grpSp>
        </p:grpSp>
      </p:grp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9C5D72F-13BA-2B4C-BC2C-4ABC588D13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2596817"/>
              </p:ext>
            </p:extLst>
          </p:nvPr>
        </p:nvGraphicFramePr>
        <p:xfrm>
          <a:off x="4913304" y="31429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15B05E3-076A-CF48-9D17-CB214AA72928}"/>
              </a:ext>
            </a:extLst>
          </p:cNvPr>
          <p:cNvSpPr/>
          <p:nvPr/>
        </p:nvSpPr>
        <p:spPr>
          <a:xfrm>
            <a:off x="490994" y="1463615"/>
            <a:ext cx="510871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>
                <a:latin typeface="Avenir Next" panose="020B0503020202020204" pitchFamily="34" charset="0"/>
              </a:rPr>
              <a:t>“We're dealing with a legacy of different viewpoints on GBV. . . </a:t>
            </a:r>
            <a:r>
              <a:rPr lang="en-GB" sz="2400" b="1" dirty="0">
                <a:solidFill>
                  <a:srgbClr val="E31140"/>
                </a:solidFill>
                <a:latin typeface="Avenir Next" panose="020B0503020202020204" pitchFamily="34" charset="0"/>
              </a:rPr>
              <a:t>Not all sexual violence in the camps is categorised as GBV.</a:t>
            </a:r>
            <a:r>
              <a:rPr lang="en-GB" sz="2400" dirty="0">
                <a:solidFill>
                  <a:srgbClr val="E31140"/>
                </a:solidFill>
                <a:latin typeface="Avenir Next" panose="020B0503020202020204" pitchFamily="34" charset="0"/>
              </a:rPr>
              <a:t> </a:t>
            </a:r>
            <a:r>
              <a:rPr lang="en-GB" sz="2400" dirty="0">
                <a:latin typeface="Avenir Next" panose="020B0503020202020204" pitchFamily="34" charset="0"/>
              </a:rPr>
              <a:t>Our organisation had been serving men and boys and ended up locking horns with </a:t>
            </a:r>
            <a:r>
              <a:rPr lang="en-GB" sz="2400" dirty="0">
                <a:solidFill>
                  <a:schemeClr val="tx1"/>
                </a:solidFill>
                <a:latin typeface="Avenir Next" panose="020B0503020202020204" pitchFamily="34" charset="0"/>
              </a:rPr>
              <a:t>[global coordination body]</a:t>
            </a:r>
            <a:r>
              <a:rPr lang="en-GB" sz="2400" b="1" dirty="0">
                <a:solidFill>
                  <a:srgbClr val="E31140"/>
                </a:solidFill>
                <a:latin typeface="Avenir Next" panose="020B0503020202020204" pitchFamily="34" charset="0"/>
              </a:rPr>
              <a:t> </a:t>
            </a:r>
            <a:r>
              <a:rPr lang="en-GB" sz="2400" dirty="0">
                <a:latin typeface="Avenir Next" panose="020B0503020202020204" pitchFamily="34" charset="0"/>
              </a:rPr>
              <a:t>who wanted to focus on women and girls. It causes a misunderstanding on the ground.” </a:t>
            </a:r>
            <a:r>
              <a:rPr lang="en-GB" sz="2400" b="1" i="1" dirty="0">
                <a:latin typeface="Avenir Next" panose="020B0503020202020204" pitchFamily="34" charset="0"/>
              </a:rPr>
              <a:t>–  Service Provider</a:t>
            </a:r>
          </a:p>
        </p:txBody>
      </p:sp>
    </p:spTree>
    <p:extLst>
      <p:ext uri="{BB962C8B-B14F-4D97-AF65-F5344CB8AC3E}">
        <p14:creationId xmlns:p14="http://schemas.microsoft.com/office/powerpoint/2010/main" val="203701928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 1"/>
          <p:cNvSpPr txBox="1"/>
          <p:nvPr/>
        </p:nvSpPr>
        <p:spPr>
          <a:xfrm>
            <a:off x="537898" y="1827426"/>
            <a:ext cx="11389058" cy="454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/>
          <a:p>
            <a:pPr>
              <a:lnSpc>
                <a:spcPct val="90000"/>
              </a:lnSpc>
              <a:defRPr sz="4000">
                <a:latin typeface="+mj-lt"/>
                <a:ea typeface="+mj-ea"/>
                <a:cs typeface="+mj-cs"/>
                <a:sym typeface="Helvetica"/>
              </a:defRPr>
            </a:pPr>
            <a:r>
              <a:rPr lang="en-US" sz="2600" b="1" i="1" dirty="0">
                <a:solidFill>
                  <a:srgbClr val="002060"/>
                </a:solidFill>
              </a:rPr>
              <a:t>100% </a:t>
            </a:r>
            <a:r>
              <a:rPr lang="en-US" sz="2600" i="1" dirty="0">
                <a:solidFill>
                  <a:srgbClr val="002060"/>
                </a:solidFill>
              </a:rPr>
              <a:t>of male, </a:t>
            </a:r>
            <a:r>
              <a:rPr lang="en-US" sz="2600" b="1" i="1" dirty="0">
                <a:solidFill>
                  <a:srgbClr val="002060"/>
                </a:solidFill>
              </a:rPr>
              <a:t>94.4% </a:t>
            </a:r>
            <a:r>
              <a:rPr lang="en-US" sz="2600" i="1" dirty="0">
                <a:solidFill>
                  <a:srgbClr val="002060"/>
                </a:solidFill>
              </a:rPr>
              <a:t>of hijra respondents: </a:t>
            </a:r>
            <a:r>
              <a:rPr lang="en-US" sz="2600" b="1" i="1" dirty="0">
                <a:solidFill>
                  <a:srgbClr val="002060"/>
                </a:solidFill>
              </a:rPr>
              <a:t>justice not possible for GBV.</a:t>
            </a:r>
            <a:endParaRPr sz="2600" b="1" i="1" dirty="0">
              <a:solidFill>
                <a:srgbClr val="002060"/>
              </a:solidFill>
            </a:endParaRPr>
          </a:p>
        </p:txBody>
      </p:sp>
      <p:pic>
        <p:nvPicPr>
          <p:cNvPr id="170" name="LAW_decorative icon.png" descr="LAW_decorative ic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670392" y="-14289"/>
            <a:ext cx="536782" cy="49445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1813D087-DEC1-A145-AD86-F25EBE219A85}"/>
              </a:ext>
            </a:extLst>
          </p:cNvPr>
          <p:cNvGrpSpPr/>
          <p:nvPr/>
        </p:nvGrpSpPr>
        <p:grpSpPr>
          <a:xfrm>
            <a:off x="518661" y="5932732"/>
            <a:ext cx="11154679" cy="777212"/>
            <a:chOff x="518661" y="5932732"/>
            <a:chExt cx="11154679" cy="777212"/>
          </a:xfrm>
        </p:grpSpPr>
        <p:sp>
          <p:nvSpPr>
            <p:cNvPr id="31" name="Straight Connector 35">
              <a:extLst>
                <a:ext uri="{FF2B5EF4-FFF2-40B4-BE49-F238E27FC236}">
                  <a16:creationId xmlns:a16="http://schemas.microsoft.com/office/drawing/2014/main" id="{D2B6FDB5-D162-2641-B8DF-E5DE56B3DE33}"/>
                </a:ext>
              </a:extLst>
            </p:cNvPr>
            <p:cNvSpPr/>
            <p:nvPr/>
          </p:nvSpPr>
          <p:spPr>
            <a:xfrm>
              <a:off x="518661" y="5932732"/>
              <a:ext cx="11154679" cy="1"/>
            </a:xfrm>
            <a:prstGeom prst="line">
              <a:avLst/>
            </a:prstGeom>
            <a:ln w="12700">
              <a:solidFill>
                <a:srgbClr val="CECECD"/>
              </a:solidFill>
              <a:miter/>
            </a:ln>
          </p:spPr>
          <p:txBody>
            <a:bodyPr lIns="45719" rIns="45719"/>
            <a:lstStyle/>
            <a:p>
              <a:endParaRPr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FD1B9DF-5DC8-3548-9950-DF0E72AFFFBB}"/>
                </a:ext>
              </a:extLst>
            </p:cNvPr>
            <p:cNvGrpSpPr/>
            <p:nvPr/>
          </p:nvGrpSpPr>
          <p:grpSpPr>
            <a:xfrm>
              <a:off x="598459" y="6033516"/>
              <a:ext cx="10815163" cy="676428"/>
              <a:chOff x="598459" y="6033516"/>
              <a:chExt cx="10815163" cy="676428"/>
            </a:xfrm>
          </p:grpSpPr>
          <p:sp>
            <p:nvSpPr>
              <p:cNvPr id="33" name="Rectangle 38">
                <a:extLst>
                  <a:ext uri="{FF2B5EF4-FFF2-40B4-BE49-F238E27FC236}">
                    <a16:creationId xmlns:a16="http://schemas.microsoft.com/office/drawing/2014/main" id="{EC17636B-8B05-0943-80E3-5F3AA0BBAC93}"/>
                  </a:ext>
                </a:extLst>
              </p:cNvPr>
              <p:cNvSpPr txBox="1"/>
              <p:nvPr/>
            </p:nvSpPr>
            <p:spPr>
              <a:xfrm>
                <a:off x="598459" y="6054400"/>
                <a:ext cx="4314845" cy="60016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>
                  <a:defRPr sz="1100">
                    <a:solidFill>
                      <a:srgbClr val="B5B5B5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r>
                  <a:rPr lang="en-US" dirty="0"/>
                  <a:t>They Took Me To A Dark Place</a:t>
                </a:r>
                <a:endParaRPr dirty="0"/>
              </a:p>
              <a:p>
                <a:pPr>
                  <a:defRPr sz="1900">
                    <a:latin typeface="+mj-lt"/>
                    <a:ea typeface="+mj-ea"/>
                    <a:cs typeface="+mj-cs"/>
                    <a:sym typeface="Helvetica"/>
                  </a:defRPr>
                </a:pPr>
                <a:r>
                  <a:rPr lang="en-GB" sz="1100" dirty="0">
                    <a:solidFill>
                      <a:srgbClr val="B5B5B5"/>
                    </a:solidFill>
                    <a:sym typeface="Helvetica"/>
                  </a:rPr>
                  <a:t>The Experiences and Needs of Rohingya Hijra and Male Survivors of Sexual and Gender-Based Violence </a:t>
                </a:r>
              </a:p>
            </p:txBody>
          </p: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135BA6FD-BF1D-CC4D-8F85-AA9126C4EECA}"/>
                  </a:ext>
                </a:extLst>
              </p:cNvPr>
              <p:cNvGrpSpPr/>
              <p:nvPr/>
            </p:nvGrpSpPr>
            <p:grpSpPr>
              <a:xfrm>
                <a:off x="8544945" y="6033516"/>
                <a:ext cx="2868677" cy="676428"/>
                <a:chOff x="8544945" y="6033516"/>
                <a:chExt cx="2868677" cy="676428"/>
              </a:xfrm>
            </p:grpSpPr>
            <p:pic>
              <p:nvPicPr>
                <p:cNvPr id="35" name="LAW_all Brandmarks stacked_colour.png" descr="LAW_all Brandmarks stacked_colour.png">
                  <a:extLst>
                    <a:ext uri="{FF2B5EF4-FFF2-40B4-BE49-F238E27FC236}">
                      <a16:creationId xmlns:a16="http://schemas.microsoft.com/office/drawing/2014/main" id="{C178CC05-AEA6-4343-AE26-933E5BB757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>
                <a:xfrm>
                  <a:off x="10253346" y="6183082"/>
                  <a:ext cx="1160276" cy="434970"/>
                </a:xfrm>
                <a:prstGeom prst="rect">
                  <a:avLst/>
                </a:prstGeom>
                <a:ln w="12700">
                  <a:miter lim="400000"/>
                </a:ln>
              </p:spPr>
            </p:pic>
            <p:sp>
              <p:nv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3A645F4B-C8A7-E74A-8C85-B6EBE3781017}"/>
                    </a:ext>
                  </a:extLst>
                </p:cNvPr>
                <p:cNvSpPr/>
                <p:nvPr/>
              </p:nvSpPr>
              <p:spPr>
                <a:xfrm>
                  <a:off x="9992473" y="6033516"/>
                  <a:ext cx="11063" cy="676428"/>
                </a:xfrm>
                <a:prstGeom prst="line">
                  <a:avLst/>
                </a:prstGeom>
                <a:ln w="6350">
                  <a:solidFill>
                    <a:srgbClr val="B5B5B5"/>
                  </a:solidFill>
                  <a:miter/>
                </a:ln>
              </p:spPr>
              <p:txBody>
                <a:bodyPr lIns="45719" rIns="45719"/>
                <a:lstStyle/>
                <a:p>
                  <a:endParaRPr/>
                </a:p>
              </p:txBody>
            </p:sp>
            <p:pic>
              <p:nvPicPr>
                <p:cNvPr id="37" name="Picture 36" descr="Graphical user interface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910E39F4-E626-4A48-BC29-8CF33E11F7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4945" y="6103391"/>
                  <a:ext cx="1333942" cy="566876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8" name="Title 1">
            <a:extLst>
              <a:ext uri="{FF2B5EF4-FFF2-40B4-BE49-F238E27FC236}">
                <a16:creationId xmlns:a16="http://schemas.microsoft.com/office/drawing/2014/main" id="{91014317-9526-A243-9345-7FB57021F738}"/>
              </a:ext>
            </a:extLst>
          </p:cNvPr>
          <p:cNvSpPr txBox="1"/>
          <p:nvPr/>
        </p:nvSpPr>
        <p:spPr>
          <a:xfrm>
            <a:off x="537898" y="699908"/>
            <a:ext cx="10123618" cy="649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/>
          <a:p>
            <a:pPr>
              <a:lnSpc>
                <a:spcPct val="90000"/>
              </a:lnSpc>
              <a:defRPr sz="4000"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>
                <a:solidFill>
                  <a:srgbClr val="0A1460"/>
                </a:solidFill>
              </a:rPr>
              <a:t>VI. Justice Impossible?</a:t>
            </a:r>
            <a:endParaRPr dirty="0"/>
          </a:p>
        </p:txBody>
      </p:sp>
      <p:sp>
        <p:nvSpPr>
          <p:cNvPr id="14" name="Straight Connector 26">
            <a:extLst>
              <a:ext uri="{FF2B5EF4-FFF2-40B4-BE49-F238E27FC236}">
                <a16:creationId xmlns:a16="http://schemas.microsoft.com/office/drawing/2014/main" id="{C107C644-3DA5-F44A-B063-3C1F3B168554}"/>
              </a:ext>
            </a:extLst>
          </p:cNvPr>
          <p:cNvSpPr/>
          <p:nvPr/>
        </p:nvSpPr>
        <p:spPr>
          <a:xfrm flipH="1">
            <a:off x="5798646" y="2861375"/>
            <a:ext cx="0" cy="2820990"/>
          </a:xfrm>
          <a:prstGeom prst="line">
            <a:avLst/>
          </a:prstGeom>
          <a:ln w="6350">
            <a:solidFill>
              <a:srgbClr val="B5B5B5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8D6F535-FAA1-D54E-BF42-12C7F6FB07AA}"/>
              </a:ext>
            </a:extLst>
          </p:cNvPr>
          <p:cNvSpPr txBox="1"/>
          <p:nvPr/>
        </p:nvSpPr>
        <p:spPr>
          <a:xfrm>
            <a:off x="6333507" y="3071089"/>
            <a:ext cx="5260746" cy="510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/>
          <a:p>
            <a:pPr algn="ctr">
              <a:lnSpc>
                <a:spcPct val="90000"/>
              </a:lnSpc>
              <a:defRPr sz="4000">
                <a:latin typeface="+mj-lt"/>
                <a:ea typeface="+mj-ea"/>
                <a:cs typeface="+mj-cs"/>
                <a:sym typeface="Helvetica"/>
              </a:defRPr>
            </a:pPr>
            <a:r>
              <a:rPr lang="en-US" sz="3000" dirty="0">
                <a:solidFill>
                  <a:srgbClr val="0A1460"/>
                </a:solidFill>
              </a:rPr>
              <a:t>Male Justice Priorities</a:t>
            </a:r>
            <a:endParaRPr sz="300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4E850C3-1416-AF44-A93C-93A63741052E}"/>
              </a:ext>
            </a:extLst>
          </p:cNvPr>
          <p:cNvSpPr txBox="1"/>
          <p:nvPr/>
        </p:nvSpPr>
        <p:spPr>
          <a:xfrm>
            <a:off x="890527" y="3063031"/>
            <a:ext cx="4460293" cy="510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/>
          <a:p>
            <a:pPr algn="ctr">
              <a:lnSpc>
                <a:spcPct val="90000"/>
              </a:lnSpc>
              <a:defRPr sz="4000">
                <a:latin typeface="+mj-lt"/>
                <a:ea typeface="+mj-ea"/>
                <a:cs typeface="+mj-cs"/>
                <a:sym typeface="Helvetica"/>
              </a:defRPr>
            </a:pPr>
            <a:r>
              <a:rPr lang="en-US" sz="3000" dirty="0">
                <a:solidFill>
                  <a:srgbClr val="0A1460"/>
                </a:solidFill>
              </a:rPr>
              <a:t>Hijra Justice Priorities</a:t>
            </a:r>
            <a:endParaRPr sz="3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B1E8D6-6662-3047-B4DB-0C7DF7A7DDD0}"/>
              </a:ext>
            </a:extLst>
          </p:cNvPr>
          <p:cNvSpPr txBox="1"/>
          <p:nvPr/>
        </p:nvSpPr>
        <p:spPr>
          <a:xfrm>
            <a:off x="174556" y="3681948"/>
            <a:ext cx="5327739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rgbClr val="002060"/>
                </a:solidFill>
                <a:latin typeface="Helvetica" pitchFamily="2" charset="0"/>
              </a:rPr>
              <a:t>Rights and remedies for survivors (50%),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rgbClr val="002060"/>
                </a:solidFill>
                <a:latin typeface="Helvetica" pitchFamily="2" charset="0"/>
              </a:rPr>
              <a:t>Prevention of further crimes (33%).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5E010D-EBB3-8D43-99D8-139A06CD0A9E}"/>
              </a:ext>
            </a:extLst>
          </p:cNvPr>
          <p:cNvSpPr txBox="1"/>
          <p:nvPr/>
        </p:nvSpPr>
        <p:spPr>
          <a:xfrm>
            <a:off x="6393355" y="3681948"/>
            <a:ext cx="4790733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rgbClr val="002060"/>
                </a:solidFill>
                <a:latin typeface="Helvetica" pitchFamily="2" charset="0"/>
              </a:rPr>
              <a:t>Punishment of perpetrators (40.5%),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rgbClr val="002060"/>
                </a:solidFill>
                <a:latin typeface="Helvetica" pitchFamily="2" charset="0"/>
              </a:rPr>
              <a:t>Prevention of further crimes (21.4%).</a:t>
            </a:r>
            <a:endParaRPr kumimoji="0" lang="en-GB" sz="21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Helvetica" pitchFamily="2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746489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1"/>
          <p:cNvSpPr txBox="1"/>
          <p:nvPr/>
        </p:nvSpPr>
        <p:spPr>
          <a:xfrm>
            <a:off x="3514779" y="275858"/>
            <a:ext cx="5558102" cy="6494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/>
          <a:p>
            <a:pPr>
              <a:lnSpc>
                <a:spcPct val="90000"/>
              </a:lnSpc>
              <a:defRPr sz="4000"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>
                <a:solidFill>
                  <a:srgbClr val="0A1460"/>
                </a:solidFill>
              </a:rPr>
              <a:t>Six  Recommendations</a:t>
            </a:r>
            <a:endParaRPr dirty="0"/>
          </a:p>
        </p:txBody>
      </p:sp>
      <p:pic>
        <p:nvPicPr>
          <p:cNvPr id="157" name="LAW_decorative icon.png" descr="LAW_decorative ic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670392" y="-14289"/>
            <a:ext cx="536782" cy="49445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C23CA3D-1399-0B4A-8E08-C2326F2AE9D4}"/>
              </a:ext>
            </a:extLst>
          </p:cNvPr>
          <p:cNvGrpSpPr/>
          <p:nvPr/>
        </p:nvGrpSpPr>
        <p:grpSpPr>
          <a:xfrm>
            <a:off x="518661" y="5932732"/>
            <a:ext cx="11154679" cy="777212"/>
            <a:chOff x="518661" y="5932732"/>
            <a:chExt cx="11154679" cy="777212"/>
          </a:xfrm>
        </p:grpSpPr>
        <p:sp>
          <p:nvSpPr>
            <p:cNvPr id="15" name="Straight Connector 35">
              <a:extLst>
                <a:ext uri="{FF2B5EF4-FFF2-40B4-BE49-F238E27FC236}">
                  <a16:creationId xmlns:a16="http://schemas.microsoft.com/office/drawing/2014/main" id="{538534CE-E27B-104C-AA73-43A28DAEC262}"/>
                </a:ext>
              </a:extLst>
            </p:cNvPr>
            <p:cNvSpPr/>
            <p:nvPr/>
          </p:nvSpPr>
          <p:spPr>
            <a:xfrm>
              <a:off x="518661" y="5932732"/>
              <a:ext cx="11154679" cy="1"/>
            </a:xfrm>
            <a:prstGeom prst="line">
              <a:avLst/>
            </a:prstGeom>
            <a:ln w="12700">
              <a:solidFill>
                <a:srgbClr val="CECECD"/>
              </a:solidFill>
              <a:miter/>
            </a:ln>
          </p:spPr>
          <p:txBody>
            <a:bodyPr lIns="45719" rIns="45719"/>
            <a:lstStyle/>
            <a:p>
              <a:endParaRPr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3F0458F-C35D-AB47-8787-F85C0433C176}"/>
                </a:ext>
              </a:extLst>
            </p:cNvPr>
            <p:cNvGrpSpPr/>
            <p:nvPr/>
          </p:nvGrpSpPr>
          <p:grpSpPr>
            <a:xfrm>
              <a:off x="598459" y="6033516"/>
              <a:ext cx="10815163" cy="676428"/>
              <a:chOff x="598459" y="6033516"/>
              <a:chExt cx="10815163" cy="676428"/>
            </a:xfrm>
          </p:grpSpPr>
          <p:sp>
            <p:nvSpPr>
              <p:cNvPr id="17" name="Rectangle 38">
                <a:extLst>
                  <a:ext uri="{FF2B5EF4-FFF2-40B4-BE49-F238E27FC236}">
                    <a16:creationId xmlns:a16="http://schemas.microsoft.com/office/drawing/2014/main" id="{E6FCE9F4-0442-9045-BAAA-A5E2B3B3D450}"/>
                  </a:ext>
                </a:extLst>
              </p:cNvPr>
              <p:cNvSpPr txBox="1"/>
              <p:nvPr/>
            </p:nvSpPr>
            <p:spPr>
              <a:xfrm>
                <a:off x="598459" y="6054400"/>
                <a:ext cx="4314845" cy="60016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>
                  <a:defRPr sz="1100">
                    <a:solidFill>
                      <a:srgbClr val="B5B5B5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r>
                  <a:rPr lang="en-US" dirty="0"/>
                  <a:t>They Took Me To A Dark Place</a:t>
                </a:r>
                <a:endParaRPr dirty="0"/>
              </a:p>
              <a:p>
                <a:pPr>
                  <a:defRPr sz="1900">
                    <a:latin typeface="+mj-lt"/>
                    <a:ea typeface="+mj-ea"/>
                    <a:cs typeface="+mj-cs"/>
                    <a:sym typeface="Helvetica"/>
                  </a:defRPr>
                </a:pPr>
                <a:r>
                  <a:rPr lang="en-GB" sz="1100" dirty="0">
                    <a:solidFill>
                      <a:srgbClr val="B5B5B5"/>
                    </a:solidFill>
                    <a:sym typeface="Helvetica"/>
                  </a:rPr>
                  <a:t>The Experiences and Needs of Rohingya Hijra and Male Survivors of Sexual and Gender-Based Violence </a:t>
                </a: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7B6BF3AD-DB64-F34E-893E-F9A42852898A}"/>
                  </a:ext>
                </a:extLst>
              </p:cNvPr>
              <p:cNvGrpSpPr/>
              <p:nvPr/>
            </p:nvGrpSpPr>
            <p:grpSpPr>
              <a:xfrm>
                <a:off x="8544945" y="6033516"/>
                <a:ext cx="2868677" cy="676428"/>
                <a:chOff x="8544945" y="6033516"/>
                <a:chExt cx="2868677" cy="676428"/>
              </a:xfrm>
            </p:grpSpPr>
            <p:pic>
              <p:nvPicPr>
                <p:cNvPr id="19" name="LAW_all Brandmarks stacked_colour.png" descr="LAW_all Brandmarks stacked_colour.png">
                  <a:extLst>
                    <a:ext uri="{FF2B5EF4-FFF2-40B4-BE49-F238E27FC236}">
                      <a16:creationId xmlns:a16="http://schemas.microsoft.com/office/drawing/2014/main" id="{A343FF96-D280-EF4A-AC6B-6FACFEAF83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>
                <a:xfrm>
                  <a:off x="10253346" y="6183082"/>
                  <a:ext cx="1160276" cy="434970"/>
                </a:xfrm>
                <a:prstGeom prst="rect">
                  <a:avLst/>
                </a:prstGeom>
                <a:ln w="12700">
                  <a:miter lim="400000"/>
                </a:ln>
              </p:spPr>
            </p:pic>
            <p:sp>
              <p:nv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9FDC0400-89F6-144F-8C70-55573896FF13}"/>
                    </a:ext>
                  </a:extLst>
                </p:cNvPr>
                <p:cNvSpPr/>
                <p:nvPr/>
              </p:nvSpPr>
              <p:spPr>
                <a:xfrm>
                  <a:off x="9992473" y="6033516"/>
                  <a:ext cx="11063" cy="676428"/>
                </a:xfrm>
                <a:prstGeom prst="line">
                  <a:avLst/>
                </a:prstGeom>
                <a:ln w="6350">
                  <a:solidFill>
                    <a:srgbClr val="B5B5B5"/>
                  </a:solidFill>
                  <a:miter/>
                </a:ln>
              </p:spPr>
              <p:txBody>
                <a:bodyPr lIns="45719" rIns="45719"/>
                <a:lstStyle/>
                <a:p>
                  <a:endParaRPr/>
                </a:p>
              </p:txBody>
            </p:sp>
            <p:pic>
              <p:nvPicPr>
                <p:cNvPr id="21" name="Picture 20" descr="Graphical user interface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C1B1A74D-C8FB-E44E-B536-F105681369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4945" y="6103391"/>
                  <a:ext cx="1333942" cy="566876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48E1F12-37F0-9042-BB8E-D77B158DA5E9}"/>
              </a:ext>
            </a:extLst>
          </p:cNvPr>
          <p:cNvSpPr/>
          <p:nvPr/>
        </p:nvSpPr>
        <p:spPr>
          <a:xfrm>
            <a:off x="518661" y="1287454"/>
            <a:ext cx="487597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b="1" dirty="0">
                <a:latin typeface="Helvetica" pitchFamily="2" charset="0"/>
              </a:rPr>
              <a:t>1. Establish and adequately fund integrated services for male and hijra survivors of SGBV, including emergency protection services. </a:t>
            </a:r>
          </a:p>
          <a:p>
            <a:pPr algn="just"/>
            <a:endParaRPr lang="en-GB" b="1" dirty="0">
              <a:latin typeface="Helvetica" pitchFamily="2" charset="0"/>
            </a:endParaRPr>
          </a:p>
          <a:p>
            <a:pPr algn="just"/>
            <a:r>
              <a:rPr lang="en-GB" b="1" dirty="0">
                <a:latin typeface="Helvetica" pitchFamily="2" charset="0"/>
              </a:rPr>
              <a:t>2. Partner with Rohingya to create effective services for male and hijra survivors, utilizing community-led and peer-to-peer approaches for better outreach. </a:t>
            </a:r>
            <a:endParaRPr lang="en-GB" dirty="0">
              <a:latin typeface="Helvetica" pitchFamily="2" charset="0"/>
            </a:endParaRPr>
          </a:p>
          <a:p>
            <a:pPr algn="just"/>
            <a:endParaRPr lang="en-GB" dirty="0">
              <a:latin typeface="Helvetica" pitchFamily="2" charset="0"/>
            </a:endParaRPr>
          </a:p>
          <a:p>
            <a:pPr algn="just"/>
            <a:r>
              <a:rPr lang="en-GB" dirty="0">
                <a:latin typeface="Helvetica" pitchFamily="2" charset="0"/>
              </a:rPr>
              <a:t>3. </a:t>
            </a:r>
            <a:r>
              <a:rPr lang="en-GB" b="1" dirty="0">
                <a:latin typeface="Helvetica" pitchFamily="2" charset="0"/>
              </a:rPr>
              <a:t>Advocate for review and reform of restrictions on movement within the Rohingya camps which limit access to services for survivors of SGBV .</a:t>
            </a:r>
            <a:endParaRPr lang="en-GB" dirty="0">
              <a:latin typeface="Helvetica" pitchFamily="2" charset="0"/>
            </a:endParaRPr>
          </a:p>
          <a:p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96ACE3-2B55-4128-9605-17E79740B9CE}"/>
              </a:ext>
            </a:extLst>
          </p:cNvPr>
          <p:cNvCxnSpPr>
            <a:cxnSpLocks/>
          </p:cNvCxnSpPr>
          <p:nvPr/>
        </p:nvCxnSpPr>
        <p:spPr>
          <a:xfrm>
            <a:off x="5953760" y="1287454"/>
            <a:ext cx="0" cy="4016066"/>
          </a:xfrm>
          <a:prstGeom prst="line">
            <a:avLst/>
          </a:prstGeom>
          <a:noFill/>
          <a:ln w="38100" cap="flat">
            <a:solidFill>
              <a:srgbClr val="00206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C8B3492-0E39-42AF-952B-47A5DF6F5FC2}"/>
              </a:ext>
            </a:extLst>
          </p:cNvPr>
          <p:cNvSpPr txBox="1"/>
          <p:nvPr/>
        </p:nvSpPr>
        <p:spPr>
          <a:xfrm>
            <a:off x="6441441" y="1304908"/>
            <a:ext cx="5228951" cy="31393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en-GB" b="1" dirty="0">
                <a:latin typeface="Helvetica" pitchFamily="2" charset="0"/>
              </a:rPr>
              <a:t>4. Review Rohingya access to domestic justice mechanisms to identify areas for reform. </a:t>
            </a:r>
          </a:p>
          <a:p>
            <a:pPr algn="just"/>
            <a:endParaRPr lang="en-GB" b="1" dirty="0">
              <a:latin typeface="Helvetica" pitchFamily="2" charset="0"/>
            </a:endParaRPr>
          </a:p>
          <a:p>
            <a:pPr algn="just"/>
            <a:r>
              <a:rPr lang="en-GB" b="1" dirty="0">
                <a:latin typeface="Helvetica" pitchFamily="2" charset="0"/>
              </a:rPr>
              <a:t>5. Review the national legal framework to ensure SGBV against men, boys and hijra is effectively criminalized. </a:t>
            </a:r>
          </a:p>
          <a:p>
            <a:pPr algn="just"/>
            <a:endParaRPr lang="en-GB" b="1" dirty="0">
              <a:latin typeface="Helvetica" pitchFamily="2" charset="0"/>
            </a:endParaRPr>
          </a:p>
          <a:p>
            <a:pPr algn="just"/>
            <a:r>
              <a:rPr lang="en-GB" b="1" dirty="0">
                <a:latin typeface="Helvetica" pitchFamily="2" charset="0"/>
              </a:rPr>
              <a:t>6. Increase delivery of legal information on international justice mechanisms to all Rohingya, including the hijra community. </a:t>
            </a:r>
          </a:p>
        </p:txBody>
      </p:sp>
    </p:spTree>
    <p:extLst>
      <p:ext uri="{BB962C8B-B14F-4D97-AF65-F5344CB8AC3E}">
        <p14:creationId xmlns:p14="http://schemas.microsoft.com/office/powerpoint/2010/main" val="3666946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C61B4B-8937-C349-A9F9-89C48291AA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9329"/>
          <a:stretch/>
        </p:blipFill>
        <p:spPr>
          <a:xfrm flipH="1">
            <a:off x="8150123" y="-14289"/>
            <a:ext cx="4041875" cy="5983047"/>
          </a:xfrm>
          <a:prstGeom prst="rect">
            <a:avLst/>
          </a:prstGeom>
        </p:spPr>
      </p:pic>
      <p:pic>
        <p:nvPicPr>
          <p:cNvPr id="157" name="LAW_decorative icon.png" descr="LAW_decorative ico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670392" y="-14289"/>
            <a:ext cx="536782" cy="49445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C23CA3D-1399-0B4A-8E08-C2326F2AE9D4}"/>
              </a:ext>
            </a:extLst>
          </p:cNvPr>
          <p:cNvGrpSpPr/>
          <p:nvPr/>
        </p:nvGrpSpPr>
        <p:grpSpPr>
          <a:xfrm>
            <a:off x="518661" y="5932732"/>
            <a:ext cx="11154679" cy="777212"/>
            <a:chOff x="518661" y="5932732"/>
            <a:chExt cx="11154679" cy="777212"/>
          </a:xfrm>
        </p:grpSpPr>
        <p:sp>
          <p:nvSpPr>
            <p:cNvPr id="15" name="Straight Connector 35">
              <a:extLst>
                <a:ext uri="{FF2B5EF4-FFF2-40B4-BE49-F238E27FC236}">
                  <a16:creationId xmlns:a16="http://schemas.microsoft.com/office/drawing/2014/main" id="{538534CE-E27B-104C-AA73-43A28DAEC262}"/>
                </a:ext>
              </a:extLst>
            </p:cNvPr>
            <p:cNvSpPr/>
            <p:nvPr/>
          </p:nvSpPr>
          <p:spPr>
            <a:xfrm>
              <a:off x="518661" y="5932732"/>
              <a:ext cx="11154679" cy="1"/>
            </a:xfrm>
            <a:prstGeom prst="line">
              <a:avLst/>
            </a:prstGeom>
            <a:ln w="12700">
              <a:solidFill>
                <a:srgbClr val="CECECD"/>
              </a:solidFill>
              <a:miter/>
            </a:ln>
          </p:spPr>
          <p:txBody>
            <a:bodyPr lIns="45719" rIns="45719"/>
            <a:lstStyle/>
            <a:p>
              <a:endParaRPr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3F0458F-C35D-AB47-8787-F85C0433C176}"/>
                </a:ext>
              </a:extLst>
            </p:cNvPr>
            <p:cNvGrpSpPr/>
            <p:nvPr/>
          </p:nvGrpSpPr>
          <p:grpSpPr>
            <a:xfrm>
              <a:off x="598459" y="6033516"/>
              <a:ext cx="10815163" cy="676428"/>
              <a:chOff x="598459" y="6033516"/>
              <a:chExt cx="10815163" cy="676428"/>
            </a:xfrm>
          </p:grpSpPr>
          <p:sp>
            <p:nvSpPr>
              <p:cNvPr id="17" name="Rectangle 38">
                <a:extLst>
                  <a:ext uri="{FF2B5EF4-FFF2-40B4-BE49-F238E27FC236}">
                    <a16:creationId xmlns:a16="http://schemas.microsoft.com/office/drawing/2014/main" id="{E6FCE9F4-0442-9045-BAAA-A5E2B3B3D450}"/>
                  </a:ext>
                </a:extLst>
              </p:cNvPr>
              <p:cNvSpPr txBox="1"/>
              <p:nvPr/>
            </p:nvSpPr>
            <p:spPr>
              <a:xfrm>
                <a:off x="598459" y="6054400"/>
                <a:ext cx="4314845" cy="60016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>
                  <a:defRPr sz="1100">
                    <a:solidFill>
                      <a:srgbClr val="B5B5B5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r>
                  <a:rPr lang="en-US" dirty="0"/>
                  <a:t>They Took Me To A Dark Place</a:t>
                </a:r>
                <a:endParaRPr dirty="0"/>
              </a:p>
              <a:p>
                <a:pPr>
                  <a:defRPr sz="1900">
                    <a:latin typeface="+mj-lt"/>
                    <a:ea typeface="+mj-ea"/>
                    <a:cs typeface="+mj-cs"/>
                    <a:sym typeface="Helvetica"/>
                  </a:defRPr>
                </a:pPr>
                <a:r>
                  <a:rPr lang="en-GB" sz="1100" dirty="0">
                    <a:solidFill>
                      <a:srgbClr val="B5B5B5"/>
                    </a:solidFill>
                    <a:sym typeface="Helvetica"/>
                  </a:rPr>
                  <a:t>The Experiences and Needs of Rohingya Hijra and Male Survivors of Sexual and Gender-Based Violence </a:t>
                </a: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7B6BF3AD-DB64-F34E-893E-F9A42852898A}"/>
                  </a:ext>
                </a:extLst>
              </p:cNvPr>
              <p:cNvGrpSpPr/>
              <p:nvPr/>
            </p:nvGrpSpPr>
            <p:grpSpPr>
              <a:xfrm>
                <a:off x="8544945" y="6033516"/>
                <a:ext cx="2868677" cy="676428"/>
                <a:chOff x="8544945" y="6033516"/>
                <a:chExt cx="2868677" cy="676428"/>
              </a:xfrm>
            </p:grpSpPr>
            <p:pic>
              <p:nvPicPr>
                <p:cNvPr id="19" name="LAW_all Brandmarks stacked_colour.png" descr="LAW_all Brandmarks stacked_colour.png">
                  <a:extLst>
                    <a:ext uri="{FF2B5EF4-FFF2-40B4-BE49-F238E27FC236}">
                      <a16:creationId xmlns:a16="http://schemas.microsoft.com/office/drawing/2014/main" id="{A343FF96-D280-EF4A-AC6B-6FACFEAF83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>
                <a:xfrm>
                  <a:off x="10253346" y="6183082"/>
                  <a:ext cx="1160276" cy="434970"/>
                </a:xfrm>
                <a:prstGeom prst="rect">
                  <a:avLst/>
                </a:prstGeom>
                <a:ln w="12700">
                  <a:miter lim="400000"/>
                </a:ln>
              </p:spPr>
            </p:pic>
            <p:sp>
              <p:nv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9FDC0400-89F6-144F-8C70-55573896FF13}"/>
                    </a:ext>
                  </a:extLst>
                </p:cNvPr>
                <p:cNvSpPr/>
                <p:nvPr/>
              </p:nvSpPr>
              <p:spPr>
                <a:xfrm>
                  <a:off x="9992473" y="6033516"/>
                  <a:ext cx="11063" cy="676428"/>
                </a:xfrm>
                <a:prstGeom prst="line">
                  <a:avLst/>
                </a:prstGeom>
                <a:ln w="6350">
                  <a:solidFill>
                    <a:srgbClr val="B5B5B5"/>
                  </a:solidFill>
                  <a:miter/>
                </a:ln>
              </p:spPr>
              <p:txBody>
                <a:bodyPr lIns="45719" rIns="45719"/>
                <a:lstStyle/>
                <a:p>
                  <a:endParaRPr/>
                </a:p>
              </p:txBody>
            </p:sp>
            <p:pic>
              <p:nvPicPr>
                <p:cNvPr id="21" name="Picture 20" descr="Graphical user interface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C1B1A74D-C8FB-E44E-B536-F105681369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4945" y="6103391"/>
                  <a:ext cx="1333942" cy="566876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48E1F12-37F0-9042-BB8E-D77B158DA5E9}"/>
              </a:ext>
            </a:extLst>
          </p:cNvPr>
          <p:cNvSpPr/>
          <p:nvPr/>
        </p:nvSpPr>
        <p:spPr>
          <a:xfrm>
            <a:off x="284973" y="480166"/>
            <a:ext cx="7513810" cy="3415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en-GB" sz="2200" b="1" dirty="0">
                <a:solidFill>
                  <a:srgbClr val="002060"/>
                </a:solidFill>
                <a:latin typeface="Helvetica" pitchFamily="2" charset="0"/>
              </a:rPr>
              <a:t>Establish and adequately fund integrated services for male and hijra survivors of SGBV, including emergency protection services. </a:t>
            </a:r>
          </a:p>
          <a:p>
            <a:pPr algn="just"/>
            <a:endParaRPr lang="en-GB" sz="2200" dirty="0">
              <a:solidFill>
                <a:srgbClr val="002060"/>
              </a:solidFill>
              <a:latin typeface="Helvetica" pitchFamily="2" charset="0"/>
            </a:endParaRPr>
          </a:p>
          <a:p>
            <a:pPr marL="342900" indent="-342900" algn="just">
              <a:lnSpc>
                <a:spcPct val="150000"/>
              </a:lnSpc>
              <a:buBlip>
                <a:blip r:embed="rId7"/>
              </a:buBlip>
            </a:pPr>
            <a:r>
              <a:rPr lang="en-GB" sz="2200" dirty="0">
                <a:latin typeface="Helvetica" pitchFamily="2" charset="0"/>
              </a:rPr>
              <a:t>Inclusion in planning and project design;</a:t>
            </a:r>
          </a:p>
          <a:p>
            <a:pPr marL="342900" indent="-342900" algn="just">
              <a:lnSpc>
                <a:spcPct val="150000"/>
              </a:lnSpc>
              <a:buBlip>
                <a:blip r:embed="rId7"/>
              </a:buBlip>
            </a:pPr>
            <a:r>
              <a:rPr lang="en-GB" sz="2200" dirty="0">
                <a:latin typeface="Helvetica" pitchFamily="2" charset="0"/>
              </a:rPr>
              <a:t>Training and support for those delivering services;</a:t>
            </a:r>
          </a:p>
          <a:p>
            <a:pPr marL="342900" indent="-342900" algn="just">
              <a:lnSpc>
                <a:spcPct val="150000"/>
              </a:lnSpc>
              <a:buBlip>
                <a:blip r:embed="rId7"/>
              </a:buBlip>
            </a:pPr>
            <a:r>
              <a:rPr lang="en-GB" sz="2200" dirty="0">
                <a:latin typeface="Helvetica" pitchFamily="2" charset="0"/>
              </a:rPr>
              <a:t>Services provided by male and hijra service providers;</a:t>
            </a:r>
          </a:p>
          <a:p>
            <a:pPr marL="342900" indent="-342900" algn="just">
              <a:lnSpc>
                <a:spcPct val="150000"/>
              </a:lnSpc>
              <a:buBlip>
                <a:blip r:embed="rId7"/>
              </a:buBlip>
            </a:pPr>
            <a:r>
              <a:rPr lang="en-GB" sz="2200" dirty="0">
                <a:latin typeface="Helvetica" pitchFamily="2" charset="0"/>
              </a:rPr>
              <a:t>Emergency protection and safe spaces.</a:t>
            </a:r>
            <a:endParaRPr lang="en-GB" b="1" dirty="0">
              <a:latin typeface="Helvetica" pitchFamily="2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46A3A23-2F64-4733-8A06-6C8099B527F4}"/>
              </a:ext>
            </a:extLst>
          </p:cNvPr>
          <p:cNvGraphicFramePr/>
          <p:nvPr/>
        </p:nvGraphicFramePr>
        <p:xfrm>
          <a:off x="1295974" y="3936689"/>
          <a:ext cx="5491808" cy="1990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4420563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321C97DC-B364-4D8D-AD3E-1CA561B675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10" r="28595" b="-242"/>
          <a:stretch/>
        </p:blipFill>
        <p:spPr>
          <a:xfrm>
            <a:off x="7767308" y="-21488"/>
            <a:ext cx="4422351" cy="5929829"/>
          </a:xfrm>
          <a:prstGeom prst="rect">
            <a:avLst/>
          </a:prstGeom>
        </p:spPr>
      </p:pic>
      <p:pic>
        <p:nvPicPr>
          <p:cNvPr id="157" name="LAW_decorative icon.png" descr="LAW_decorative ico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670392" y="-14289"/>
            <a:ext cx="536782" cy="49445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C23CA3D-1399-0B4A-8E08-C2326F2AE9D4}"/>
              </a:ext>
            </a:extLst>
          </p:cNvPr>
          <p:cNvGrpSpPr/>
          <p:nvPr/>
        </p:nvGrpSpPr>
        <p:grpSpPr>
          <a:xfrm>
            <a:off x="518661" y="5932732"/>
            <a:ext cx="11154679" cy="777212"/>
            <a:chOff x="518661" y="5932732"/>
            <a:chExt cx="11154679" cy="777212"/>
          </a:xfrm>
        </p:grpSpPr>
        <p:sp>
          <p:nvSpPr>
            <p:cNvPr id="15" name="Straight Connector 35">
              <a:extLst>
                <a:ext uri="{FF2B5EF4-FFF2-40B4-BE49-F238E27FC236}">
                  <a16:creationId xmlns:a16="http://schemas.microsoft.com/office/drawing/2014/main" id="{538534CE-E27B-104C-AA73-43A28DAEC262}"/>
                </a:ext>
              </a:extLst>
            </p:cNvPr>
            <p:cNvSpPr/>
            <p:nvPr/>
          </p:nvSpPr>
          <p:spPr>
            <a:xfrm>
              <a:off x="518661" y="5932732"/>
              <a:ext cx="11154679" cy="1"/>
            </a:xfrm>
            <a:prstGeom prst="line">
              <a:avLst/>
            </a:prstGeom>
            <a:ln w="12700">
              <a:solidFill>
                <a:srgbClr val="CECECD"/>
              </a:solidFill>
              <a:miter/>
            </a:ln>
          </p:spPr>
          <p:txBody>
            <a:bodyPr lIns="45719" rIns="45719"/>
            <a:lstStyle/>
            <a:p>
              <a:endParaRPr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3F0458F-C35D-AB47-8787-F85C0433C176}"/>
                </a:ext>
              </a:extLst>
            </p:cNvPr>
            <p:cNvGrpSpPr/>
            <p:nvPr/>
          </p:nvGrpSpPr>
          <p:grpSpPr>
            <a:xfrm>
              <a:off x="598459" y="6033516"/>
              <a:ext cx="10815163" cy="676428"/>
              <a:chOff x="598459" y="6033516"/>
              <a:chExt cx="10815163" cy="676428"/>
            </a:xfrm>
          </p:grpSpPr>
          <p:sp>
            <p:nvSpPr>
              <p:cNvPr id="17" name="Rectangle 38">
                <a:extLst>
                  <a:ext uri="{FF2B5EF4-FFF2-40B4-BE49-F238E27FC236}">
                    <a16:creationId xmlns:a16="http://schemas.microsoft.com/office/drawing/2014/main" id="{E6FCE9F4-0442-9045-BAAA-A5E2B3B3D450}"/>
                  </a:ext>
                </a:extLst>
              </p:cNvPr>
              <p:cNvSpPr txBox="1"/>
              <p:nvPr/>
            </p:nvSpPr>
            <p:spPr>
              <a:xfrm>
                <a:off x="598459" y="6054400"/>
                <a:ext cx="4314845" cy="60016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>
                  <a:defRPr sz="1100">
                    <a:solidFill>
                      <a:srgbClr val="B5B5B5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r>
                  <a:rPr lang="en-US" dirty="0"/>
                  <a:t>They Took Me To A Dark Place</a:t>
                </a:r>
                <a:endParaRPr dirty="0"/>
              </a:p>
              <a:p>
                <a:pPr>
                  <a:defRPr sz="1900">
                    <a:latin typeface="+mj-lt"/>
                    <a:ea typeface="+mj-ea"/>
                    <a:cs typeface="+mj-cs"/>
                    <a:sym typeface="Helvetica"/>
                  </a:defRPr>
                </a:pPr>
                <a:r>
                  <a:rPr lang="en-GB" sz="1100" dirty="0">
                    <a:solidFill>
                      <a:srgbClr val="B5B5B5"/>
                    </a:solidFill>
                    <a:sym typeface="Helvetica"/>
                  </a:rPr>
                  <a:t>The Experiences and Needs of Rohingya Hijra and Male Survivors of Sexual and Gender-Based Violence </a:t>
                </a: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7B6BF3AD-DB64-F34E-893E-F9A42852898A}"/>
                  </a:ext>
                </a:extLst>
              </p:cNvPr>
              <p:cNvGrpSpPr/>
              <p:nvPr/>
            </p:nvGrpSpPr>
            <p:grpSpPr>
              <a:xfrm>
                <a:off x="8544945" y="6033516"/>
                <a:ext cx="2868677" cy="676428"/>
                <a:chOff x="8544945" y="6033516"/>
                <a:chExt cx="2868677" cy="676428"/>
              </a:xfrm>
            </p:grpSpPr>
            <p:pic>
              <p:nvPicPr>
                <p:cNvPr id="19" name="LAW_all Brandmarks stacked_colour.png" descr="LAW_all Brandmarks stacked_colour.png">
                  <a:extLst>
                    <a:ext uri="{FF2B5EF4-FFF2-40B4-BE49-F238E27FC236}">
                      <a16:creationId xmlns:a16="http://schemas.microsoft.com/office/drawing/2014/main" id="{A343FF96-D280-EF4A-AC6B-6FACFEAF83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>
                <a:xfrm>
                  <a:off x="10253346" y="6183082"/>
                  <a:ext cx="1160276" cy="434970"/>
                </a:xfrm>
                <a:prstGeom prst="rect">
                  <a:avLst/>
                </a:prstGeom>
                <a:ln w="12700">
                  <a:miter lim="400000"/>
                </a:ln>
              </p:spPr>
            </p:pic>
            <p:sp>
              <p:nv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9FDC0400-89F6-144F-8C70-55573896FF13}"/>
                    </a:ext>
                  </a:extLst>
                </p:cNvPr>
                <p:cNvSpPr/>
                <p:nvPr/>
              </p:nvSpPr>
              <p:spPr>
                <a:xfrm>
                  <a:off x="9992473" y="6033516"/>
                  <a:ext cx="11063" cy="676428"/>
                </a:xfrm>
                <a:prstGeom prst="line">
                  <a:avLst/>
                </a:prstGeom>
                <a:ln w="6350">
                  <a:solidFill>
                    <a:srgbClr val="B5B5B5"/>
                  </a:solidFill>
                  <a:miter/>
                </a:ln>
              </p:spPr>
              <p:txBody>
                <a:bodyPr lIns="45719" rIns="45719"/>
                <a:lstStyle/>
                <a:p>
                  <a:endParaRPr/>
                </a:p>
              </p:txBody>
            </p:sp>
            <p:pic>
              <p:nvPicPr>
                <p:cNvPr id="21" name="Picture 20" descr="Graphical user interface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C1B1A74D-C8FB-E44E-B536-F105681369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4945" y="6103391"/>
                  <a:ext cx="1333942" cy="566876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48E1F12-37F0-9042-BB8E-D77B158DA5E9}"/>
              </a:ext>
            </a:extLst>
          </p:cNvPr>
          <p:cNvSpPr/>
          <p:nvPr/>
        </p:nvSpPr>
        <p:spPr>
          <a:xfrm>
            <a:off x="376743" y="370805"/>
            <a:ext cx="696893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200" b="1" dirty="0">
                <a:solidFill>
                  <a:srgbClr val="002060"/>
                </a:solidFill>
                <a:latin typeface="+mj-lt"/>
              </a:rPr>
              <a:t>2. </a:t>
            </a:r>
            <a:r>
              <a:rPr lang="en-US" sz="2200" b="1" dirty="0">
                <a:solidFill>
                  <a:srgbClr val="002060"/>
                </a:solidFill>
                <a:latin typeface="+mj-lt"/>
              </a:rPr>
              <a:t>Partner with Rohingya to create effective services for Rohingya survivors, utilizing community-led and peer-to-peer approaches for better outreach to male and hijra survivors. </a:t>
            </a:r>
            <a:endParaRPr lang="en-GB" sz="2200" b="1" dirty="0">
              <a:solidFill>
                <a:srgbClr val="002060"/>
              </a:solidFill>
              <a:latin typeface="+mj-lt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0AD850D-5884-4DBC-9281-B29EFFF841A8}"/>
              </a:ext>
            </a:extLst>
          </p:cNvPr>
          <p:cNvGraphicFramePr/>
          <p:nvPr/>
        </p:nvGraphicFramePr>
        <p:xfrm>
          <a:off x="1237862" y="1828829"/>
          <a:ext cx="5246698" cy="4111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3417753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7E572F0C-FC21-4A7B-B5AF-62646DE3B6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7" r="19991"/>
          <a:stretch/>
        </p:blipFill>
        <p:spPr bwMode="auto">
          <a:xfrm>
            <a:off x="6602278" y="-38678"/>
            <a:ext cx="5604896" cy="594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LAW_decorative icon.png" descr="LAW_decorative ico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670392" y="-14289"/>
            <a:ext cx="536782" cy="49445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C23CA3D-1399-0B4A-8E08-C2326F2AE9D4}"/>
              </a:ext>
            </a:extLst>
          </p:cNvPr>
          <p:cNvGrpSpPr/>
          <p:nvPr/>
        </p:nvGrpSpPr>
        <p:grpSpPr>
          <a:xfrm>
            <a:off x="518661" y="5932732"/>
            <a:ext cx="11154679" cy="777212"/>
            <a:chOff x="518661" y="5932732"/>
            <a:chExt cx="11154679" cy="777212"/>
          </a:xfrm>
        </p:grpSpPr>
        <p:sp>
          <p:nvSpPr>
            <p:cNvPr id="15" name="Straight Connector 35">
              <a:extLst>
                <a:ext uri="{FF2B5EF4-FFF2-40B4-BE49-F238E27FC236}">
                  <a16:creationId xmlns:a16="http://schemas.microsoft.com/office/drawing/2014/main" id="{538534CE-E27B-104C-AA73-43A28DAEC262}"/>
                </a:ext>
              </a:extLst>
            </p:cNvPr>
            <p:cNvSpPr/>
            <p:nvPr/>
          </p:nvSpPr>
          <p:spPr>
            <a:xfrm>
              <a:off x="518661" y="5932732"/>
              <a:ext cx="11154679" cy="1"/>
            </a:xfrm>
            <a:prstGeom prst="line">
              <a:avLst/>
            </a:prstGeom>
            <a:ln w="12700">
              <a:solidFill>
                <a:srgbClr val="CECECD"/>
              </a:solidFill>
              <a:miter/>
            </a:ln>
          </p:spPr>
          <p:txBody>
            <a:bodyPr lIns="45719" rIns="45719"/>
            <a:lstStyle/>
            <a:p>
              <a:endParaRPr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3F0458F-C35D-AB47-8787-F85C0433C176}"/>
                </a:ext>
              </a:extLst>
            </p:cNvPr>
            <p:cNvGrpSpPr/>
            <p:nvPr/>
          </p:nvGrpSpPr>
          <p:grpSpPr>
            <a:xfrm>
              <a:off x="598459" y="6033516"/>
              <a:ext cx="10815163" cy="676428"/>
              <a:chOff x="598459" y="6033516"/>
              <a:chExt cx="10815163" cy="676428"/>
            </a:xfrm>
          </p:grpSpPr>
          <p:sp>
            <p:nvSpPr>
              <p:cNvPr id="17" name="Rectangle 38">
                <a:extLst>
                  <a:ext uri="{FF2B5EF4-FFF2-40B4-BE49-F238E27FC236}">
                    <a16:creationId xmlns:a16="http://schemas.microsoft.com/office/drawing/2014/main" id="{E6FCE9F4-0442-9045-BAAA-A5E2B3B3D450}"/>
                  </a:ext>
                </a:extLst>
              </p:cNvPr>
              <p:cNvSpPr txBox="1"/>
              <p:nvPr/>
            </p:nvSpPr>
            <p:spPr>
              <a:xfrm>
                <a:off x="598459" y="6054400"/>
                <a:ext cx="4314845" cy="60016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>
                  <a:defRPr sz="1100">
                    <a:solidFill>
                      <a:srgbClr val="B5B5B5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r>
                  <a:rPr lang="en-US" dirty="0"/>
                  <a:t>They Took Me To A Dark Place</a:t>
                </a:r>
                <a:endParaRPr dirty="0"/>
              </a:p>
              <a:p>
                <a:pPr>
                  <a:defRPr sz="1900">
                    <a:latin typeface="+mj-lt"/>
                    <a:ea typeface="+mj-ea"/>
                    <a:cs typeface="+mj-cs"/>
                    <a:sym typeface="Helvetica"/>
                  </a:defRPr>
                </a:pPr>
                <a:r>
                  <a:rPr lang="en-GB" sz="1100" dirty="0">
                    <a:solidFill>
                      <a:srgbClr val="B5B5B5"/>
                    </a:solidFill>
                    <a:sym typeface="Helvetica"/>
                  </a:rPr>
                  <a:t>The Experiences and Needs of Rohingya Hijra and Male Survivors of Sexual and Gender-Based Violence </a:t>
                </a: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7B6BF3AD-DB64-F34E-893E-F9A42852898A}"/>
                  </a:ext>
                </a:extLst>
              </p:cNvPr>
              <p:cNvGrpSpPr/>
              <p:nvPr/>
            </p:nvGrpSpPr>
            <p:grpSpPr>
              <a:xfrm>
                <a:off x="8544945" y="6033516"/>
                <a:ext cx="2868677" cy="676428"/>
                <a:chOff x="8544945" y="6033516"/>
                <a:chExt cx="2868677" cy="676428"/>
              </a:xfrm>
            </p:grpSpPr>
            <p:pic>
              <p:nvPicPr>
                <p:cNvPr id="19" name="LAW_all Brandmarks stacked_colour.png" descr="LAW_all Brandmarks stacked_colour.png">
                  <a:extLst>
                    <a:ext uri="{FF2B5EF4-FFF2-40B4-BE49-F238E27FC236}">
                      <a16:creationId xmlns:a16="http://schemas.microsoft.com/office/drawing/2014/main" id="{A343FF96-D280-EF4A-AC6B-6FACFEAF83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>
                <a:xfrm>
                  <a:off x="10253346" y="6183082"/>
                  <a:ext cx="1160276" cy="434970"/>
                </a:xfrm>
                <a:prstGeom prst="rect">
                  <a:avLst/>
                </a:prstGeom>
                <a:ln w="12700">
                  <a:miter lim="400000"/>
                </a:ln>
              </p:spPr>
            </p:pic>
            <p:sp>
              <p:nv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9FDC0400-89F6-144F-8C70-55573896FF13}"/>
                    </a:ext>
                  </a:extLst>
                </p:cNvPr>
                <p:cNvSpPr/>
                <p:nvPr/>
              </p:nvSpPr>
              <p:spPr>
                <a:xfrm>
                  <a:off x="9992473" y="6033516"/>
                  <a:ext cx="11063" cy="676428"/>
                </a:xfrm>
                <a:prstGeom prst="line">
                  <a:avLst/>
                </a:prstGeom>
                <a:ln w="6350">
                  <a:solidFill>
                    <a:srgbClr val="B5B5B5"/>
                  </a:solidFill>
                  <a:miter/>
                </a:ln>
              </p:spPr>
              <p:txBody>
                <a:bodyPr lIns="45719" rIns="45719"/>
                <a:lstStyle/>
                <a:p>
                  <a:endParaRPr/>
                </a:p>
              </p:txBody>
            </p:sp>
            <p:pic>
              <p:nvPicPr>
                <p:cNvPr id="21" name="Picture 20" descr="Graphical user interface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C1B1A74D-C8FB-E44E-B536-F105681369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4945" y="6103391"/>
                  <a:ext cx="1333942" cy="566876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48E1F12-37F0-9042-BB8E-D77B158DA5E9}"/>
              </a:ext>
            </a:extLst>
          </p:cNvPr>
          <p:cNvSpPr/>
          <p:nvPr/>
        </p:nvSpPr>
        <p:spPr>
          <a:xfrm>
            <a:off x="598459" y="480166"/>
            <a:ext cx="549754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200" b="1" dirty="0">
                <a:solidFill>
                  <a:srgbClr val="002060"/>
                </a:solidFill>
                <a:latin typeface="Helvetica" pitchFamily="2" charset="0"/>
              </a:rPr>
              <a:t>3. </a:t>
            </a:r>
            <a:r>
              <a:rPr lang="en-US" sz="2200" b="1" dirty="0">
                <a:solidFill>
                  <a:srgbClr val="002060"/>
                </a:solidFill>
                <a:latin typeface="Helvetica" pitchFamily="2" charset="0"/>
              </a:rPr>
              <a:t> Advocate for review and reform of restrictions on movement which limit access to services for survivors of SGBV.</a:t>
            </a:r>
            <a:endParaRPr lang="en-GB" sz="2200" b="1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A11F73-0D81-4D1C-B6D7-841CDA5F9E14}"/>
              </a:ext>
            </a:extLst>
          </p:cNvPr>
          <p:cNvSpPr txBox="1"/>
          <p:nvPr/>
        </p:nvSpPr>
        <p:spPr>
          <a:xfrm>
            <a:off x="832372" y="2197781"/>
            <a:ext cx="5263628" cy="20313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marR="0" indent="-34290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7"/>
              </a:buBlip>
              <a:tabLst/>
            </a:pPr>
            <a:r>
              <a:rPr kumimoji="0" lang="en-US" sz="2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Applies to many protection services;</a:t>
            </a:r>
          </a:p>
          <a:p>
            <a:pPr marL="342900" marR="0" indent="-34290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7"/>
              </a:buBlip>
              <a:tabLst/>
            </a:pPr>
            <a:r>
              <a:rPr lang="en-US" sz="2100" dirty="0">
                <a:latin typeface="+mj-lt"/>
              </a:rPr>
              <a:t>Recognition of SGBV services as essential part of emergency response;</a:t>
            </a:r>
            <a:endParaRPr kumimoji="0" lang="en-US" sz="21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n-ea"/>
              <a:cs typeface="+mn-cs"/>
              <a:sym typeface="Calibri"/>
            </a:endParaRPr>
          </a:p>
          <a:p>
            <a:pPr marL="342900" marR="0" indent="-34290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7"/>
              </a:buBlip>
              <a:tabLst/>
            </a:pPr>
            <a:r>
              <a:rPr kumimoji="0" lang="en-US" sz="2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n-ea"/>
                <a:cs typeface="+mn-cs"/>
                <a:sym typeface="Calibri"/>
              </a:rPr>
              <a:t>Inclusion of male and hijra survivors;</a:t>
            </a:r>
          </a:p>
        </p:txBody>
      </p:sp>
    </p:spTree>
    <p:extLst>
      <p:ext uri="{BB962C8B-B14F-4D97-AF65-F5344CB8AC3E}">
        <p14:creationId xmlns:p14="http://schemas.microsoft.com/office/powerpoint/2010/main" val="328411962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n Pictures: Rohingya refugees in Bangladesh two years on | Gallery | Al  Jazeera">
            <a:extLst>
              <a:ext uri="{FF2B5EF4-FFF2-40B4-BE49-F238E27FC236}">
                <a16:creationId xmlns:a16="http://schemas.microsoft.com/office/drawing/2014/main" id="{E30E1076-A447-4BC7-9801-7DC5143B69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8" r="15624"/>
          <a:stretch/>
        </p:blipFill>
        <p:spPr bwMode="auto">
          <a:xfrm>
            <a:off x="6391415" y="0"/>
            <a:ext cx="5800585" cy="594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LAW_decorative icon.png" descr="LAW_decorative ico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670392" y="-14289"/>
            <a:ext cx="536782" cy="49445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C23CA3D-1399-0B4A-8E08-C2326F2AE9D4}"/>
              </a:ext>
            </a:extLst>
          </p:cNvPr>
          <p:cNvGrpSpPr/>
          <p:nvPr/>
        </p:nvGrpSpPr>
        <p:grpSpPr>
          <a:xfrm>
            <a:off x="518661" y="5932732"/>
            <a:ext cx="11154679" cy="777212"/>
            <a:chOff x="518661" y="5932732"/>
            <a:chExt cx="11154679" cy="777212"/>
          </a:xfrm>
        </p:grpSpPr>
        <p:sp>
          <p:nvSpPr>
            <p:cNvPr id="15" name="Straight Connector 35">
              <a:extLst>
                <a:ext uri="{FF2B5EF4-FFF2-40B4-BE49-F238E27FC236}">
                  <a16:creationId xmlns:a16="http://schemas.microsoft.com/office/drawing/2014/main" id="{538534CE-E27B-104C-AA73-43A28DAEC262}"/>
                </a:ext>
              </a:extLst>
            </p:cNvPr>
            <p:cNvSpPr/>
            <p:nvPr/>
          </p:nvSpPr>
          <p:spPr>
            <a:xfrm>
              <a:off x="518661" y="5932732"/>
              <a:ext cx="11154679" cy="1"/>
            </a:xfrm>
            <a:prstGeom prst="line">
              <a:avLst/>
            </a:prstGeom>
            <a:ln w="12700">
              <a:solidFill>
                <a:srgbClr val="CECECD"/>
              </a:solidFill>
              <a:miter/>
            </a:ln>
          </p:spPr>
          <p:txBody>
            <a:bodyPr lIns="45719" rIns="45719"/>
            <a:lstStyle/>
            <a:p>
              <a:endParaRPr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3F0458F-C35D-AB47-8787-F85C0433C176}"/>
                </a:ext>
              </a:extLst>
            </p:cNvPr>
            <p:cNvGrpSpPr/>
            <p:nvPr/>
          </p:nvGrpSpPr>
          <p:grpSpPr>
            <a:xfrm>
              <a:off x="598459" y="6033516"/>
              <a:ext cx="10815163" cy="676428"/>
              <a:chOff x="598459" y="6033516"/>
              <a:chExt cx="10815163" cy="676428"/>
            </a:xfrm>
          </p:grpSpPr>
          <p:sp>
            <p:nvSpPr>
              <p:cNvPr id="17" name="Rectangle 38">
                <a:extLst>
                  <a:ext uri="{FF2B5EF4-FFF2-40B4-BE49-F238E27FC236}">
                    <a16:creationId xmlns:a16="http://schemas.microsoft.com/office/drawing/2014/main" id="{E6FCE9F4-0442-9045-BAAA-A5E2B3B3D450}"/>
                  </a:ext>
                </a:extLst>
              </p:cNvPr>
              <p:cNvSpPr txBox="1"/>
              <p:nvPr/>
            </p:nvSpPr>
            <p:spPr>
              <a:xfrm>
                <a:off x="598459" y="6054400"/>
                <a:ext cx="4314845" cy="60016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>
                  <a:defRPr sz="1100">
                    <a:solidFill>
                      <a:srgbClr val="B5B5B5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r>
                  <a:rPr lang="en-US" dirty="0"/>
                  <a:t>They Took Me To A Dark Place</a:t>
                </a:r>
                <a:endParaRPr dirty="0"/>
              </a:p>
              <a:p>
                <a:pPr>
                  <a:defRPr sz="1900">
                    <a:latin typeface="+mj-lt"/>
                    <a:ea typeface="+mj-ea"/>
                    <a:cs typeface="+mj-cs"/>
                    <a:sym typeface="Helvetica"/>
                  </a:defRPr>
                </a:pPr>
                <a:r>
                  <a:rPr lang="en-GB" sz="1100" dirty="0">
                    <a:solidFill>
                      <a:srgbClr val="B5B5B5"/>
                    </a:solidFill>
                    <a:sym typeface="Helvetica"/>
                  </a:rPr>
                  <a:t>The Experiences and Needs of Rohingya Hijra and Male Survivors of Sexual and Gender-Based Violence </a:t>
                </a: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7B6BF3AD-DB64-F34E-893E-F9A42852898A}"/>
                  </a:ext>
                </a:extLst>
              </p:cNvPr>
              <p:cNvGrpSpPr/>
              <p:nvPr/>
            </p:nvGrpSpPr>
            <p:grpSpPr>
              <a:xfrm>
                <a:off x="8544945" y="6033516"/>
                <a:ext cx="2868677" cy="676428"/>
                <a:chOff x="8544945" y="6033516"/>
                <a:chExt cx="2868677" cy="676428"/>
              </a:xfrm>
            </p:grpSpPr>
            <p:pic>
              <p:nvPicPr>
                <p:cNvPr id="19" name="LAW_all Brandmarks stacked_colour.png" descr="LAW_all Brandmarks stacked_colour.png">
                  <a:extLst>
                    <a:ext uri="{FF2B5EF4-FFF2-40B4-BE49-F238E27FC236}">
                      <a16:creationId xmlns:a16="http://schemas.microsoft.com/office/drawing/2014/main" id="{A343FF96-D280-EF4A-AC6B-6FACFEAF83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>
                <a:xfrm>
                  <a:off x="10253346" y="6183082"/>
                  <a:ext cx="1160276" cy="434970"/>
                </a:xfrm>
                <a:prstGeom prst="rect">
                  <a:avLst/>
                </a:prstGeom>
                <a:ln w="12700">
                  <a:miter lim="400000"/>
                </a:ln>
              </p:spPr>
            </p:pic>
            <p:sp>
              <p:nv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9FDC0400-89F6-144F-8C70-55573896FF13}"/>
                    </a:ext>
                  </a:extLst>
                </p:cNvPr>
                <p:cNvSpPr/>
                <p:nvPr/>
              </p:nvSpPr>
              <p:spPr>
                <a:xfrm>
                  <a:off x="9992473" y="6033516"/>
                  <a:ext cx="11063" cy="676428"/>
                </a:xfrm>
                <a:prstGeom prst="line">
                  <a:avLst/>
                </a:prstGeom>
                <a:ln w="6350">
                  <a:solidFill>
                    <a:srgbClr val="B5B5B5"/>
                  </a:solidFill>
                  <a:miter/>
                </a:ln>
              </p:spPr>
              <p:txBody>
                <a:bodyPr lIns="45719" rIns="45719"/>
                <a:lstStyle/>
                <a:p>
                  <a:endParaRPr/>
                </a:p>
              </p:txBody>
            </p:sp>
            <p:pic>
              <p:nvPicPr>
                <p:cNvPr id="21" name="Picture 20" descr="Graphical user interface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C1B1A74D-C8FB-E44E-B536-F105681369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4945" y="6103391"/>
                  <a:ext cx="1333942" cy="566876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82D72FF-A71F-AB4D-85A2-67D6848EDDDB}"/>
              </a:ext>
            </a:extLst>
          </p:cNvPr>
          <p:cNvSpPr/>
          <p:nvPr/>
        </p:nvSpPr>
        <p:spPr>
          <a:xfrm>
            <a:off x="295415" y="534702"/>
            <a:ext cx="5648185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200" b="1" dirty="0">
                <a:solidFill>
                  <a:srgbClr val="002060"/>
                </a:solidFill>
                <a:latin typeface="Helvetica" pitchFamily="2" charset="0"/>
              </a:rPr>
              <a:t>4. Review Rohingya access to domestic justice mechanisms to identify areas for reform. </a:t>
            </a:r>
          </a:p>
          <a:p>
            <a:pPr algn="just"/>
            <a:endParaRPr lang="en-GB" sz="2200" b="1" dirty="0">
              <a:solidFill>
                <a:srgbClr val="002060"/>
              </a:solidFill>
              <a:latin typeface="Helvetica" pitchFamily="2" charset="0"/>
            </a:endParaRPr>
          </a:p>
          <a:p>
            <a:pPr algn="just"/>
            <a:endParaRPr lang="en-GB" sz="2200" b="1" dirty="0">
              <a:solidFill>
                <a:srgbClr val="002060"/>
              </a:solidFill>
              <a:latin typeface="Helvetica" pitchFamily="2" charset="0"/>
            </a:endParaRPr>
          </a:p>
          <a:p>
            <a:pPr marL="342900" indent="-342900" algn="just">
              <a:lnSpc>
                <a:spcPct val="150000"/>
              </a:lnSpc>
              <a:buBlip>
                <a:blip r:embed="rId7"/>
              </a:buBlip>
            </a:pPr>
            <a:r>
              <a:rPr lang="en-GB" sz="2200" dirty="0" err="1">
                <a:solidFill>
                  <a:schemeClr val="tx1"/>
                </a:solidFill>
                <a:latin typeface="Helvetica" pitchFamily="2" charset="0"/>
              </a:rPr>
              <a:t>CiCs</a:t>
            </a:r>
            <a:r>
              <a:rPr lang="en-GB" sz="2200" dirty="0">
                <a:solidFill>
                  <a:schemeClr val="tx1"/>
                </a:solidFill>
                <a:latin typeface="Helvetica" pitchFamily="2" charset="0"/>
              </a:rPr>
              <a:t> and the Mobile Courts Act;</a:t>
            </a:r>
          </a:p>
          <a:p>
            <a:pPr marL="342900" indent="-342900" algn="just">
              <a:lnSpc>
                <a:spcPct val="150000"/>
              </a:lnSpc>
              <a:buBlip>
                <a:blip r:embed="rId7"/>
              </a:buBlip>
            </a:pPr>
            <a:r>
              <a:rPr lang="en-GB" sz="2200" dirty="0">
                <a:solidFill>
                  <a:schemeClr val="tx1"/>
                </a:solidFill>
                <a:latin typeface="Helvetica" pitchFamily="2" charset="0"/>
              </a:rPr>
              <a:t>Assumption that Rohingya issues are resolved within the camps;</a:t>
            </a:r>
          </a:p>
          <a:p>
            <a:pPr marL="342900" indent="-342900" algn="just">
              <a:lnSpc>
                <a:spcPct val="150000"/>
              </a:lnSpc>
              <a:buBlip>
                <a:blip r:embed="rId7"/>
              </a:buBlip>
            </a:pPr>
            <a:r>
              <a:rPr lang="en-GB" sz="2200" dirty="0">
                <a:solidFill>
                  <a:schemeClr val="tx1"/>
                </a:solidFill>
                <a:latin typeface="Helvetica" pitchFamily="2" charset="0"/>
              </a:rPr>
              <a:t>Informal mechanisms within the camps;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tx1"/>
              </a:solidFill>
              <a:latin typeface="Helvetica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tx1"/>
              </a:solidFill>
              <a:latin typeface="Helvetica" pitchFamily="2" charset="0"/>
            </a:endParaRPr>
          </a:p>
          <a:p>
            <a:pPr algn="just"/>
            <a:endParaRPr lang="en-GB" b="1" dirty="0">
              <a:latin typeface="Helvetica" pitchFamily="2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192785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8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LAW_decorative icon.png" descr="LAW_decorative ic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670392" y="-14289"/>
            <a:ext cx="536782" cy="49445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C23CA3D-1399-0B4A-8E08-C2326F2AE9D4}"/>
              </a:ext>
            </a:extLst>
          </p:cNvPr>
          <p:cNvGrpSpPr/>
          <p:nvPr/>
        </p:nvGrpSpPr>
        <p:grpSpPr>
          <a:xfrm>
            <a:off x="518661" y="5932732"/>
            <a:ext cx="11154679" cy="777212"/>
            <a:chOff x="518661" y="5932732"/>
            <a:chExt cx="11154679" cy="777212"/>
          </a:xfrm>
        </p:grpSpPr>
        <p:sp>
          <p:nvSpPr>
            <p:cNvPr id="15" name="Straight Connector 35">
              <a:extLst>
                <a:ext uri="{FF2B5EF4-FFF2-40B4-BE49-F238E27FC236}">
                  <a16:creationId xmlns:a16="http://schemas.microsoft.com/office/drawing/2014/main" id="{538534CE-E27B-104C-AA73-43A28DAEC262}"/>
                </a:ext>
              </a:extLst>
            </p:cNvPr>
            <p:cNvSpPr/>
            <p:nvPr/>
          </p:nvSpPr>
          <p:spPr>
            <a:xfrm>
              <a:off x="518661" y="5932732"/>
              <a:ext cx="11154679" cy="1"/>
            </a:xfrm>
            <a:prstGeom prst="line">
              <a:avLst/>
            </a:prstGeom>
            <a:ln w="12700">
              <a:solidFill>
                <a:srgbClr val="CECECD"/>
              </a:solidFill>
              <a:miter/>
            </a:ln>
          </p:spPr>
          <p:txBody>
            <a:bodyPr lIns="45719" rIns="45719"/>
            <a:lstStyle/>
            <a:p>
              <a:endParaRPr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3F0458F-C35D-AB47-8787-F85C0433C176}"/>
                </a:ext>
              </a:extLst>
            </p:cNvPr>
            <p:cNvGrpSpPr/>
            <p:nvPr/>
          </p:nvGrpSpPr>
          <p:grpSpPr>
            <a:xfrm>
              <a:off x="598459" y="6033516"/>
              <a:ext cx="10815163" cy="676428"/>
              <a:chOff x="598459" y="6033516"/>
              <a:chExt cx="10815163" cy="676428"/>
            </a:xfrm>
          </p:grpSpPr>
          <p:sp>
            <p:nvSpPr>
              <p:cNvPr id="17" name="Rectangle 38">
                <a:extLst>
                  <a:ext uri="{FF2B5EF4-FFF2-40B4-BE49-F238E27FC236}">
                    <a16:creationId xmlns:a16="http://schemas.microsoft.com/office/drawing/2014/main" id="{E6FCE9F4-0442-9045-BAAA-A5E2B3B3D450}"/>
                  </a:ext>
                </a:extLst>
              </p:cNvPr>
              <p:cNvSpPr txBox="1"/>
              <p:nvPr/>
            </p:nvSpPr>
            <p:spPr>
              <a:xfrm>
                <a:off x="598459" y="6054400"/>
                <a:ext cx="4314845" cy="60016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>
                  <a:defRPr sz="1100">
                    <a:solidFill>
                      <a:srgbClr val="B5B5B5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r>
                  <a:rPr lang="en-US" dirty="0"/>
                  <a:t>They Took Me To A Dark Place</a:t>
                </a:r>
                <a:endParaRPr dirty="0"/>
              </a:p>
              <a:p>
                <a:pPr>
                  <a:defRPr sz="1900">
                    <a:latin typeface="+mj-lt"/>
                    <a:ea typeface="+mj-ea"/>
                    <a:cs typeface="+mj-cs"/>
                    <a:sym typeface="Helvetica"/>
                  </a:defRPr>
                </a:pPr>
                <a:r>
                  <a:rPr lang="en-GB" sz="1100" dirty="0">
                    <a:solidFill>
                      <a:srgbClr val="B5B5B5"/>
                    </a:solidFill>
                    <a:sym typeface="Helvetica"/>
                  </a:rPr>
                  <a:t>The Experiences and Needs of Rohingya Hijra and Male Survivors of Sexual and Gender-Based Violence </a:t>
                </a: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7B6BF3AD-DB64-F34E-893E-F9A42852898A}"/>
                  </a:ext>
                </a:extLst>
              </p:cNvPr>
              <p:cNvGrpSpPr/>
              <p:nvPr/>
            </p:nvGrpSpPr>
            <p:grpSpPr>
              <a:xfrm>
                <a:off x="8544945" y="6033516"/>
                <a:ext cx="2868677" cy="676428"/>
                <a:chOff x="8544945" y="6033516"/>
                <a:chExt cx="2868677" cy="676428"/>
              </a:xfrm>
            </p:grpSpPr>
            <p:pic>
              <p:nvPicPr>
                <p:cNvPr id="19" name="LAW_all Brandmarks stacked_colour.png" descr="LAW_all Brandmarks stacked_colour.png">
                  <a:extLst>
                    <a:ext uri="{FF2B5EF4-FFF2-40B4-BE49-F238E27FC236}">
                      <a16:creationId xmlns:a16="http://schemas.microsoft.com/office/drawing/2014/main" id="{A343FF96-D280-EF4A-AC6B-6FACFEAF83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>
                <a:xfrm>
                  <a:off x="10253346" y="6183082"/>
                  <a:ext cx="1160276" cy="434970"/>
                </a:xfrm>
                <a:prstGeom prst="rect">
                  <a:avLst/>
                </a:prstGeom>
                <a:ln w="12700">
                  <a:miter lim="400000"/>
                </a:ln>
              </p:spPr>
            </p:pic>
            <p:sp>
              <p:nv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9FDC0400-89F6-144F-8C70-55573896FF13}"/>
                    </a:ext>
                  </a:extLst>
                </p:cNvPr>
                <p:cNvSpPr/>
                <p:nvPr/>
              </p:nvSpPr>
              <p:spPr>
                <a:xfrm>
                  <a:off x="9992473" y="6033516"/>
                  <a:ext cx="11063" cy="676428"/>
                </a:xfrm>
                <a:prstGeom prst="line">
                  <a:avLst/>
                </a:prstGeom>
                <a:ln w="6350">
                  <a:solidFill>
                    <a:srgbClr val="B5B5B5"/>
                  </a:solidFill>
                  <a:miter/>
                </a:ln>
              </p:spPr>
              <p:txBody>
                <a:bodyPr lIns="45719" rIns="45719"/>
                <a:lstStyle/>
                <a:p>
                  <a:endParaRPr/>
                </a:p>
              </p:txBody>
            </p:sp>
            <p:pic>
              <p:nvPicPr>
                <p:cNvPr id="21" name="Picture 20" descr="Graphical user interface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C1B1A74D-C8FB-E44E-B536-F105681369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4945" y="6103391"/>
                  <a:ext cx="1333942" cy="566876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82D72FF-A71F-AB4D-85A2-67D6848EDDDB}"/>
              </a:ext>
            </a:extLst>
          </p:cNvPr>
          <p:cNvSpPr/>
          <p:nvPr/>
        </p:nvSpPr>
        <p:spPr>
          <a:xfrm>
            <a:off x="322131" y="480166"/>
            <a:ext cx="706720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200" b="1" dirty="0">
                <a:solidFill>
                  <a:srgbClr val="002060"/>
                </a:solidFill>
                <a:latin typeface="Helvetica" pitchFamily="2" charset="0"/>
              </a:rPr>
              <a:t>5. Review the national legal framework to ensure SGBV against men, boys and hijra is effectively criminalized. </a:t>
            </a:r>
          </a:p>
          <a:p>
            <a:pPr algn="just"/>
            <a:endParaRPr lang="en-GB" b="1" dirty="0">
              <a:latin typeface="Helvetica" pitchFamily="2" charset="0"/>
            </a:endParaRPr>
          </a:p>
          <a:p>
            <a:endParaRPr lang="en-GB" dirty="0"/>
          </a:p>
        </p:txBody>
      </p:sp>
      <p:pic>
        <p:nvPicPr>
          <p:cNvPr id="6" name="Graphic 5" descr="Man with solid fill">
            <a:extLst>
              <a:ext uri="{FF2B5EF4-FFF2-40B4-BE49-F238E27FC236}">
                <a16:creationId xmlns:a16="http://schemas.microsoft.com/office/drawing/2014/main" id="{A4A24166-9ACD-442C-9948-5B69954A35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248432" y="2621850"/>
            <a:ext cx="1744041" cy="1744041"/>
          </a:xfrm>
          <a:prstGeom prst="rect">
            <a:avLst/>
          </a:prstGeom>
        </p:spPr>
      </p:pic>
      <p:pic>
        <p:nvPicPr>
          <p:cNvPr id="3" name="Graphic 2" descr="Jail outline">
            <a:extLst>
              <a:ext uri="{FF2B5EF4-FFF2-40B4-BE49-F238E27FC236}">
                <a16:creationId xmlns:a16="http://schemas.microsoft.com/office/drawing/2014/main" id="{84A5B55D-6290-47EE-931D-A0F42DC34F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550786" y="1146646"/>
            <a:ext cx="4119606" cy="4119606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2935237-CD47-4F9F-9878-6144E82E1A18}"/>
              </a:ext>
            </a:extLst>
          </p:cNvPr>
          <p:cNvGraphicFramePr/>
          <p:nvPr/>
        </p:nvGraphicFramePr>
        <p:xfrm>
          <a:off x="976003" y="1416350"/>
          <a:ext cx="6048842" cy="4766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405729245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holding signs&#10;&#10;Description automatically generated">
            <a:extLst>
              <a:ext uri="{FF2B5EF4-FFF2-40B4-BE49-F238E27FC236}">
                <a16:creationId xmlns:a16="http://schemas.microsoft.com/office/drawing/2014/main" id="{9A82A1B5-0734-9F49-B3DF-812DE5132E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72" r="1955"/>
          <a:stretch/>
        </p:blipFill>
        <p:spPr>
          <a:xfrm>
            <a:off x="6108357" y="-14289"/>
            <a:ext cx="6091881" cy="5932723"/>
          </a:xfrm>
          <a:prstGeom prst="rect">
            <a:avLst/>
          </a:prstGeom>
        </p:spPr>
      </p:pic>
      <p:pic>
        <p:nvPicPr>
          <p:cNvPr id="157" name="LAW_decorative icon.png" descr="LAW_decorative ico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670392" y="-14289"/>
            <a:ext cx="536782" cy="49445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C23CA3D-1399-0B4A-8E08-C2326F2AE9D4}"/>
              </a:ext>
            </a:extLst>
          </p:cNvPr>
          <p:cNvGrpSpPr/>
          <p:nvPr/>
        </p:nvGrpSpPr>
        <p:grpSpPr>
          <a:xfrm>
            <a:off x="518661" y="5932732"/>
            <a:ext cx="11154679" cy="777212"/>
            <a:chOff x="518661" y="5932732"/>
            <a:chExt cx="11154679" cy="777212"/>
          </a:xfrm>
        </p:grpSpPr>
        <p:sp>
          <p:nvSpPr>
            <p:cNvPr id="15" name="Straight Connector 35">
              <a:extLst>
                <a:ext uri="{FF2B5EF4-FFF2-40B4-BE49-F238E27FC236}">
                  <a16:creationId xmlns:a16="http://schemas.microsoft.com/office/drawing/2014/main" id="{538534CE-E27B-104C-AA73-43A28DAEC262}"/>
                </a:ext>
              </a:extLst>
            </p:cNvPr>
            <p:cNvSpPr/>
            <p:nvPr/>
          </p:nvSpPr>
          <p:spPr>
            <a:xfrm>
              <a:off x="518661" y="5932732"/>
              <a:ext cx="11154679" cy="1"/>
            </a:xfrm>
            <a:prstGeom prst="line">
              <a:avLst/>
            </a:prstGeom>
            <a:ln w="12700">
              <a:solidFill>
                <a:srgbClr val="CECECD"/>
              </a:solidFill>
              <a:miter/>
            </a:ln>
          </p:spPr>
          <p:txBody>
            <a:bodyPr lIns="45719" rIns="45719"/>
            <a:lstStyle/>
            <a:p>
              <a:endParaRPr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3F0458F-C35D-AB47-8787-F85C0433C176}"/>
                </a:ext>
              </a:extLst>
            </p:cNvPr>
            <p:cNvGrpSpPr/>
            <p:nvPr/>
          </p:nvGrpSpPr>
          <p:grpSpPr>
            <a:xfrm>
              <a:off x="598459" y="6033516"/>
              <a:ext cx="10815163" cy="676428"/>
              <a:chOff x="598459" y="6033516"/>
              <a:chExt cx="10815163" cy="676428"/>
            </a:xfrm>
          </p:grpSpPr>
          <p:sp>
            <p:nvSpPr>
              <p:cNvPr id="17" name="Rectangle 38">
                <a:extLst>
                  <a:ext uri="{FF2B5EF4-FFF2-40B4-BE49-F238E27FC236}">
                    <a16:creationId xmlns:a16="http://schemas.microsoft.com/office/drawing/2014/main" id="{E6FCE9F4-0442-9045-BAAA-A5E2B3B3D450}"/>
                  </a:ext>
                </a:extLst>
              </p:cNvPr>
              <p:cNvSpPr txBox="1"/>
              <p:nvPr/>
            </p:nvSpPr>
            <p:spPr>
              <a:xfrm>
                <a:off x="598459" y="6054400"/>
                <a:ext cx="4314845" cy="60016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>
                  <a:defRPr sz="1100">
                    <a:solidFill>
                      <a:srgbClr val="B5B5B5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r>
                  <a:rPr lang="en-US" dirty="0"/>
                  <a:t>They Took Me To A Dark Place</a:t>
                </a:r>
                <a:endParaRPr dirty="0"/>
              </a:p>
              <a:p>
                <a:pPr>
                  <a:defRPr sz="1900">
                    <a:latin typeface="+mj-lt"/>
                    <a:ea typeface="+mj-ea"/>
                    <a:cs typeface="+mj-cs"/>
                    <a:sym typeface="Helvetica"/>
                  </a:defRPr>
                </a:pPr>
                <a:r>
                  <a:rPr lang="en-GB" sz="1100" dirty="0">
                    <a:solidFill>
                      <a:srgbClr val="B5B5B5"/>
                    </a:solidFill>
                    <a:sym typeface="Helvetica"/>
                  </a:rPr>
                  <a:t>The Experiences and Needs of Rohingya Hijra and Male Survivors of Sexual and Gender-Based Violence </a:t>
                </a: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7B6BF3AD-DB64-F34E-893E-F9A42852898A}"/>
                  </a:ext>
                </a:extLst>
              </p:cNvPr>
              <p:cNvGrpSpPr/>
              <p:nvPr/>
            </p:nvGrpSpPr>
            <p:grpSpPr>
              <a:xfrm>
                <a:off x="8544945" y="6033516"/>
                <a:ext cx="2868677" cy="676428"/>
                <a:chOff x="8544945" y="6033516"/>
                <a:chExt cx="2868677" cy="676428"/>
              </a:xfrm>
            </p:grpSpPr>
            <p:pic>
              <p:nvPicPr>
                <p:cNvPr id="19" name="LAW_all Brandmarks stacked_colour.png" descr="LAW_all Brandmarks stacked_colour.png">
                  <a:extLst>
                    <a:ext uri="{FF2B5EF4-FFF2-40B4-BE49-F238E27FC236}">
                      <a16:creationId xmlns:a16="http://schemas.microsoft.com/office/drawing/2014/main" id="{A343FF96-D280-EF4A-AC6B-6FACFEAF83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>
                <a:xfrm>
                  <a:off x="10253346" y="6183082"/>
                  <a:ext cx="1160276" cy="434970"/>
                </a:xfrm>
                <a:prstGeom prst="rect">
                  <a:avLst/>
                </a:prstGeom>
                <a:ln w="12700">
                  <a:miter lim="400000"/>
                </a:ln>
              </p:spPr>
            </p:pic>
            <p:sp>
              <p:nv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9FDC0400-89F6-144F-8C70-55573896FF13}"/>
                    </a:ext>
                  </a:extLst>
                </p:cNvPr>
                <p:cNvSpPr/>
                <p:nvPr/>
              </p:nvSpPr>
              <p:spPr>
                <a:xfrm>
                  <a:off x="9992473" y="6033516"/>
                  <a:ext cx="11063" cy="676428"/>
                </a:xfrm>
                <a:prstGeom prst="line">
                  <a:avLst/>
                </a:prstGeom>
                <a:ln w="6350">
                  <a:solidFill>
                    <a:srgbClr val="B5B5B5"/>
                  </a:solidFill>
                  <a:miter/>
                </a:ln>
              </p:spPr>
              <p:txBody>
                <a:bodyPr lIns="45719" rIns="45719"/>
                <a:lstStyle/>
                <a:p>
                  <a:endParaRPr/>
                </a:p>
              </p:txBody>
            </p:sp>
            <p:pic>
              <p:nvPicPr>
                <p:cNvPr id="21" name="Picture 20" descr="Graphical user interface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C1B1A74D-C8FB-E44E-B536-F105681369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4945" y="6103391"/>
                  <a:ext cx="1333942" cy="566876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82D72FF-A71F-AB4D-85A2-67D6848EDDDB}"/>
              </a:ext>
            </a:extLst>
          </p:cNvPr>
          <p:cNvSpPr/>
          <p:nvPr/>
        </p:nvSpPr>
        <p:spPr>
          <a:xfrm>
            <a:off x="283882" y="367207"/>
            <a:ext cx="555804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200" b="1" dirty="0">
                <a:solidFill>
                  <a:srgbClr val="002060"/>
                </a:solidFill>
                <a:latin typeface="Helvetica" pitchFamily="2" charset="0"/>
              </a:rPr>
              <a:t>6. Increase delivery of legal information on international justice mechanisms to all Rohingya, including the hijra community. </a:t>
            </a:r>
          </a:p>
          <a:p>
            <a:pPr marL="342900" indent="-342900">
              <a:lnSpc>
                <a:spcPct val="150000"/>
              </a:lnSpc>
              <a:buBlip>
                <a:blip r:embed="rId7"/>
              </a:buBlip>
            </a:pPr>
            <a:endParaRPr lang="en-GB" sz="2000" dirty="0">
              <a:latin typeface="+mj-lt"/>
            </a:endParaRPr>
          </a:p>
          <a:p>
            <a:pPr marL="342900" indent="-342900">
              <a:lnSpc>
                <a:spcPct val="150000"/>
              </a:lnSpc>
              <a:buBlip>
                <a:blip r:embed="rId7"/>
              </a:buBlip>
            </a:pPr>
            <a:r>
              <a:rPr lang="en-GB" sz="2000" dirty="0">
                <a:latin typeface="+mj-lt"/>
              </a:rPr>
              <a:t>In Rohingya language, delivered by Rohingya;</a:t>
            </a:r>
          </a:p>
          <a:p>
            <a:pPr marL="342900" indent="-342900">
              <a:lnSpc>
                <a:spcPct val="150000"/>
              </a:lnSpc>
              <a:buBlip>
                <a:blip r:embed="rId7"/>
              </a:buBlip>
            </a:pPr>
            <a:r>
              <a:rPr lang="en-GB" sz="2000" dirty="0">
                <a:latin typeface="+mj-lt"/>
              </a:rPr>
              <a:t>Inclusion of the Hijra community;</a:t>
            </a:r>
          </a:p>
          <a:p>
            <a:pPr marL="342900" indent="-342900">
              <a:lnSpc>
                <a:spcPct val="150000"/>
              </a:lnSpc>
              <a:buBlip>
                <a:blip r:embed="rId7"/>
              </a:buBlip>
            </a:pPr>
            <a:r>
              <a:rPr lang="en-GB" sz="2000" dirty="0">
                <a:latin typeface="+mj-lt"/>
              </a:rPr>
              <a:t>Address myths and misconceptions;</a:t>
            </a:r>
          </a:p>
          <a:p>
            <a:pPr marL="342900" indent="-342900">
              <a:lnSpc>
                <a:spcPct val="150000"/>
              </a:lnSpc>
              <a:buBlip>
                <a:blip r:embed="rId7"/>
              </a:buBlip>
            </a:pPr>
            <a:r>
              <a:rPr lang="en-GB" sz="2000" dirty="0">
                <a:latin typeface="+mj-lt"/>
              </a:rPr>
              <a:t>Increase legal representation in respect of international justice processes.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501552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D5F506-3539-6FD2-26E2-1EF391931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9639" y="148056"/>
            <a:ext cx="7849011" cy="5193384"/>
          </a:xfrm>
          <a:prstGeom prst="rect">
            <a:avLst/>
          </a:prstGeom>
        </p:spPr>
      </p:pic>
      <p:sp>
        <p:nvSpPr>
          <p:cNvPr id="156" name="Title 1"/>
          <p:cNvSpPr txBox="1"/>
          <p:nvPr/>
        </p:nvSpPr>
        <p:spPr>
          <a:xfrm>
            <a:off x="366261" y="127637"/>
            <a:ext cx="6949495" cy="649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rIns="45719" anchor="ctr">
            <a:spAutoFit/>
          </a:bodyPr>
          <a:lstStyle/>
          <a:p>
            <a:pPr>
              <a:lnSpc>
                <a:spcPct val="90000"/>
              </a:lnSpc>
              <a:defRPr sz="4000">
                <a:latin typeface="+mj-lt"/>
                <a:ea typeface="+mj-ea"/>
                <a:cs typeface="+mj-cs"/>
                <a:sym typeface="Helvetica"/>
              </a:defRPr>
            </a:pPr>
            <a:r>
              <a:rPr lang="en-US">
                <a:solidFill>
                  <a:srgbClr val="002060"/>
                </a:solidFill>
                <a:latin typeface="Century Gothic" panose="020B0502020202020204" pitchFamily="34" charset="0"/>
              </a:rPr>
              <a:t>About LAW</a:t>
            </a:r>
            <a:endParaRPr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7" name="LAW_decorative icon.png" descr="LAW_decorative ico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660867" y="-4764"/>
            <a:ext cx="536782" cy="49445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C23CA3D-1399-0B4A-8E08-C2326F2AE9D4}"/>
              </a:ext>
            </a:extLst>
          </p:cNvPr>
          <p:cNvGrpSpPr/>
          <p:nvPr/>
        </p:nvGrpSpPr>
        <p:grpSpPr>
          <a:xfrm>
            <a:off x="518661" y="5932732"/>
            <a:ext cx="11154679" cy="777212"/>
            <a:chOff x="518661" y="5932732"/>
            <a:chExt cx="11154679" cy="777212"/>
          </a:xfrm>
        </p:grpSpPr>
        <p:sp>
          <p:nvSpPr>
            <p:cNvPr id="15" name="Straight Connector 35">
              <a:extLst>
                <a:ext uri="{FF2B5EF4-FFF2-40B4-BE49-F238E27FC236}">
                  <a16:creationId xmlns:a16="http://schemas.microsoft.com/office/drawing/2014/main" id="{538534CE-E27B-104C-AA73-43A28DAEC262}"/>
                </a:ext>
              </a:extLst>
            </p:cNvPr>
            <p:cNvSpPr/>
            <p:nvPr/>
          </p:nvSpPr>
          <p:spPr>
            <a:xfrm>
              <a:off x="518661" y="5932732"/>
              <a:ext cx="11154679" cy="1"/>
            </a:xfrm>
            <a:prstGeom prst="line">
              <a:avLst/>
            </a:prstGeom>
            <a:ln w="12700">
              <a:solidFill>
                <a:srgbClr val="CECECD"/>
              </a:solidFill>
              <a:miter/>
            </a:ln>
          </p:spPr>
          <p:txBody>
            <a:bodyPr lIns="45719" rIns="45719"/>
            <a:lstStyle/>
            <a:p>
              <a:endParaRPr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3F0458F-C35D-AB47-8787-F85C0433C176}"/>
                </a:ext>
              </a:extLst>
            </p:cNvPr>
            <p:cNvGrpSpPr/>
            <p:nvPr/>
          </p:nvGrpSpPr>
          <p:grpSpPr>
            <a:xfrm>
              <a:off x="598459" y="6033516"/>
              <a:ext cx="10815163" cy="676428"/>
              <a:chOff x="598459" y="6033516"/>
              <a:chExt cx="10815163" cy="676428"/>
            </a:xfrm>
          </p:grpSpPr>
          <p:sp>
            <p:nvSpPr>
              <p:cNvPr id="17" name="Rectangle 38">
                <a:extLst>
                  <a:ext uri="{FF2B5EF4-FFF2-40B4-BE49-F238E27FC236}">
                    <a16:creationId xmlns:a16="http://schemas.microsoft.com/office/drawing/2014/main" id="{E6FCE9F4-0442-9045-BAAA-A5E2B3B3D450}"/>
                  </a:ext>
                </a:extLst>
              </p:cNvPr>
              <p:cNvSpPr txBox="1"/>
              <p:nvPr/>
            </p:nvSpPr>
            <p:spPr>
              <a:xfrm>
                <a:off x="598459" y="6054400"/>
                <a:ext cx="4314845" cy="26161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>
                  <a:defRPr sz="1100">
                    <a:solidFill>
                      <a:srgbClr val="B5B5B5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 lang="en-US" sz="1100" dirty="0">
                  <a:latin typeface="Century Gothic" panose="020B0502020202020204" pitchFamily="34" charset="0"/>
                </a:endParaRP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7B6BF3AD-DB64-F34E-893E-F9A42852898A}"/>
                  </a:ext>
                </a:extLst>
              </p:cNvPr>
              <p:cNvGrpSpPr/>
              <p:nvPr/>
            </p:nvGrpSpPr>
            <p:grpSpPr>
              <a:xfrm>
                <a:off x="9992473" y="6033516"/>
                <a:ext cx="1421149" cy="676428"/>
                <a:chOff x="9992473" y="6033516"/>
                <a:chExt cx="1421149" cy="676428"/>
              </a:xfrm>
            </p:grpSpPr>
            <p:pic>
              <p:nvPicPr>
                <p:cNvPr id="19" name="LAW_all Brandmarks stacked_colour.png" descr="LAW_all Brandmarks stacked_colour.png">
                  <a:extLst>
                    <a:ext uri="{FF2B5EF4-FFF2-40B4-BE49-F238E27FC236}">
                      <a16:creationId xmlns:a16="http://schemas.microsoft.com/office/drawing/2014/main" id="{A343FF96-D280-EF4A-AC6B-6FACFEAF83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>
                <a:xfrm>
                  <a:off x="10253346" y="6183082"/>
                  <a:ext cx="1160276" cy="434970"/>
                </a:xfrm>
                <a:prstGeom prst="rect">
                  <a:avLst/>
                </a:prstGeom>
                <a:ln w="12700">
                  <a:miter lim="400000"/>
                </a:ln>
              </p:spPr>
            </p:pic>
            <p:sp>
              <p:nv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9FDC0400-89F6-144F-8C70-55573896FF13}"/>
                    </a:ext>
                  </a:extLst>
                </p:cNvPr>
                <p:cNvSpPr/>
                <p:nvPr/>
              </p:nvSpPr>
              <p:spPr>
                <a:xfrm>
                  <a:off x="9992473" y="6033516"/>
                  <a:ext cx="11063" cy="676428"/>
                </a:xfrm>
                <a:prstGeom prst="line">
                  <a:avLst/>
                </a:prstGeom>
                <a:ln w="6350">
                  <a:solidFill>
                    <a:srgbClr val="B5B5B5"/>
                  </a:solidFill>
                  <a:miter/>
                </a:ln>
              </p:spPr>
              <p:txBody>
                <a:bodyPr lIns="45719" rIns="45719"/>
                <a:lstStyle/>
                <a:p>
                  <a:endParaRPr/>
                </a:p>
              </p:txBody>
            </p:sp>
          </p:grp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17E8FA1-9219-797B-C830-38865C2579DB}"/>
              </a:ext>
            </a:extLst>
          </p:cNvPr>
          <p:cNvSpPr txBox="1"/>
          <p:nvPr/>
        </p:nvSpPr>
        <p:spPr>
          <a:xfrm>
            <a:off x="447674" y="1036898"/>
            <a:ext cx="40957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6"/>
              </a:buBlip>
            </a:pPr>
            <a:r>
              <a:rPr lang="en-US" sz="2400" dirty="0">
                <a:latin typeface="Century Gothic" panose="020B0502020202020204" pitchFamily="34" charset="0"/>
              </a:rPr>
              <a:t>Legal Aid and Empowerment</a:t>
            </a:r>
          </a:p>
          <a:p>
            <a:pPr marL="285750" indent="-285750">
              <a:buBlip>
                <a:blip r:embed="rId6"/>
              </a:buBlip>
            </a:pPr>
            <a:endParaRPr lang="en-US" sz="2400" dirty="0">
              <a:latin typeface="Century Gothic" panose="020B0502020202020204" pitchFamily="34" charset="0"/>
            </a:endParaRPr>
          </a:p>
          <a:p>
            <a:pPr marL="285750" indent="-285750">
              <a:buBlip>
                <a:blip r:embed="rId6"/>
              </a:buBlip>
            </a:pPr>
            <a:r>
              <a:rPr lang="en-US" sz="2400" dirty="0">
                <a:latin typeface="Century Gothic" panose="020B0502020202020204" pitchFamily="34" charset="0"/>
              </a:rPr>
              <a:t>Strategic Litigation</a:t>
            </a:r>
          </a:p>
          <a:p>
            <a:pPr marL="285750" indent="-285750">
              <a:buBlip>
                <a:blip r:embed="rId6"/>
              </a:buBlip>
            </a:pPr>
            <a:endParaRPr lang="en-US" sz="2400" dirty="0">
              <a:latin typeface="Century Gothic" panose="020B0502020202020204" pitchFamily="34" charset="0"/>
            </a:endParaRPr>
          </a:p>
          <a:p>
            <a:pPr marL="285750" indent="-285750">
              <a:buBlip>
                <a:blip r:embed="rId6"/>
              </a:buBlip>
            </a:pPr>
            <a:r>
              <a:rPr lang="en-US" sz="2400" dirty="0">
                <a:latin typeface="Century Gothic" panose="020B0502020202020204" pitchFamily="34" charset="0"/>
              </a:rPr>
              <a:t>Advocacy</a:t>
            </a:r>
          </a:p>
          <a:p>
            <a:pPr marL="285750" indent="-285750">
              <a:buBlip>
                <a:blip r:embed="rId6"/>
              </a:buBlip>
            </a:pPr>
            <a:endParaRPr lang="en-US" sz="2400" dirty="0">
              <a:latin typeface="Century Gothic" panose="020B0502020202020204" pitchFamily="34" charset="0"/>
            </a:endParaRPr>
          </a:p>
          <a:p>
            <a:pPr marL="285750" indent="-285750">
              <a:buBlip>
                <a:blip r:embed="rId6"/>
              </a:buBlip>
            </a:pPr>
            <a:r>
              <a:rPr lang="en-US" sz="2400" dirty="0">
                <a:latin typeface="Century Gothic" panose="020B0502020202020204" pitchFamily="34" charset="0"/>
              </a:rPr>
              <a:t>Technical Assistance</a:t>
            </a:r>
          </a:p>
          <a:p>
            <a:endParaRPr lang="en-GB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11790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7E48D88-9E08-904B-A350-27DCF072D85C}"/>
              </a:ext>
            </a:extLst>
          </p:cNvPr>
          <p:cNvGrpSpPr/>
          <p:nvPr/>
        </p:nvGrpSpPr>
        <p:grpSpPr>
          <a:xfrm>
            <a:off x="518661" y="5932732"/>
            <a:ext cx="11154679" cy="777212"/>
            <a:chOff x="518661" y="5932732"/>
            <a:chExt cx="11154679" cy="777212"/>
          </a:xfrm>
        </p:grpSpPr>
        <p:sp>
          <p:nvSpPr>
            <p:cNvPr id="8" name="Straight Connector 35">
              <a:extLst>
                <a:ext uri="{FF2B5EF4-FFF2-40B4-BE49-F238E27FC236}">
                  <a16:creationId xmlns:a16="http://schemas.microsoft.com/office/drawing/2014/main" id="{87C55CB9-EBEB-9446-A4D0-A61FE4979D7D}"/>
                </a:ext>
              </a:extLst>
            </p:cNvPr>
            <p:cNvSpPr/>
            <p:nvPr/>
          </p:nvSpPr>
          <p:spPr>
            <a:xfrm>
              <a:off x="518661" y="5932732"/>
              <a:ext cx="11154679" cy="1"/>
            </a:xfrm>
            <a:prstGeom prst="line">
              <a:avLst/>
            </a:prstGeom>
            <a:ln w="12700">
              <a:solidFill>
                <a:srgbClr val="CECECD"/>
              </a:solidFill>
              <a:miter/>
            </a:ln>
          </p:spPr>
          <p:txBody>
            <a:bodyPr lIns="45719" rIns="45719"/>
            <a:lstStyle/>
            <a:p>
              <a:endParaRPr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1F4DA55-6406-5843-8023-8725C34612A0}"/>
                </a:ext>
              </a:extLst>
            </p:cNvPr>
            <p:cNvGrpSpPr/>
            <p:nvPr/>
          </p:nvGrpSpPr>
          <p:grpSpPr>
            <a:xfrm>
              <a:off x="598459" y="6033516"/>
              <a:ext cx="10815163" cy="676428"/>
              <a:chOff x="598459" y="6033516"/>
              <a:chExt cx="10815163" cy="676428"/>
            </a:xfrm>
          </p:grpSpPr>
          <p:sp>
            <p:nvSpPr>
              <p:cNvPr id="10" name="Rectangle 38">
                <a:extLst>
                  <a:ext uri="{FF2B5EF4-FFF2-40B4-BE49-F238E27FC236}">
                    <a16:creationId xmlns:a16="http://schemas.microsoft.com/office/drawing/2014/main" id="{4730ED43-A1C2-E14D-B138-B24B46E339A8}"/>
                  </a:ext>
                </a:extLst>
              </p:cNvPr>
              <p:cNvSpPr txBox="1"/>
              <p:nvPr/>
            </p:nvSpPr>
            <p:spPr>
              <a:xfrm>
                <a:off x="598459" y="6054400"/>
                <a:ext cx="4314845" cy="60016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>
                  <a:defRPr sz="1100">
                    <a:solidFill>
                      <a:srgbClr val="B5B5B5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r>
                  <a:rPr lang="en-US" dirty="0"/>
                  <a:t>They Took Me To A Dark Place</a:t>
                </a:r>
                <a:endParaRPr dirty="0"/>
              </a:p>
              <a:p>
                <a:pPr>
                  <a:defRPr sz="1900">
                    <a:latin typeface="+mj-lt"/>
                    <a:ea typeface="+mj-ea"/>
                    <a:cs typeface="+mj-cs"/>
                    <a:sym typeface="Helvetica"/>
                  </a:defRPr>
                </a:pPr>
                <a:r>
                  <a:rPr lang="en-GB" sz="1100" dirty="0">
                    <a:solidFill>
                      <a:srgbClr val="B5B5B5"/>
                    </a:solidFill>
                    <a:sym typeface="Helvetica"/>
                  </a:rPr>
                  <a:t>The Experiences and Needs of Rohingya Hijra and Male Survivors of Sexual and Gender-Based Violence </a:t>
                </a: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ED27B0ED-3FE3-EC4E-A0A0-9261A73C74D5}"/>
                  </a:ext>
                </a:extLst>
              </p:cNvPr>
              <p:cNvGrpSpPr/>
              <p:nvPr/>
            </p:nvGrpSpPr>
            <p:grpSpPr>
              <a:xfrm>
                <a:off x="8544945" y="6033516"/>
                <a:ext cx="2868677" cy="676428"/>
                <a:chOff x="8544945" y="6033516"/>
                <a:chExt cx="2868677" cy="676428"/>
              </a:xfrm>
            </p:grpSpPr>
            <p:pic>
              <p:nvPicPr>
                <p:cNvPr id="12" name="LAW_all Brandmarks stacked_colour.png" descr="LAW_all Brandmarks stacked_colour.png">
                  <a:extLst>
                    <a:ext uri="{FF2B5EF4-FFF2-40B4-BE49-F238E27FC236}">
                      <a16:creationId xmlns:a16="http://schemas.microsoft.com/office/drawing/2014/main" id="{5F2855A5-6F1E-1143-BA6E-D946AC63FE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>
                <a:xfrm>
                  <a:off x="10253346" y="6183082"/>
                  <a:ext cx="1160276" cy="434970"/>
                </a:xfrm>
                <a:prstGeom prst="rect">
                  <a:avLst/>
                </a:prstGeom>
                <a:ln w="12700">
                  <a:miter lim="400000"/>
                </a:ln>
              </p:spPr>
            </p:pic>
            <p:sp>
              <p:nv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877FA079-3D7D-5F4F-8C12-5F17B101C330}"/>
                    </a:ext>
                  </a:extLst>
                </p:cNvPr>
                <p:cNvSpPr/>
                <p:nvPr/>
              </p:nvSpPr>
              <p:spPr>
                <a:xfrm>
                  <a:off x="9992473" y="6033516"/>
                  <a:ext cx="11063" cy="676428"/>
                </a:xfrm>
                <a:prstGeom prst="line">
                  <a:avLst/>
                </a:prstGeom>
                <a:ln w="6350">
                  <a:solidFill>
                    <a:srgbClr val="B5B5B5"/>
                  </a:solidFill>
                  <a:miter/>
                </a:ln>
              </p:spPr>
              <p:txBody>
                <a:bodyPr lIns="45719" rIns="45719"/>
                <a:lstStyle/>
                <a:p>
                  <a:endParaRPr/>
                </a:p>
              </p:txBody>
            </p:sp>
            <p:pic>
              <p:nvPicPr>
                <p:cNvPr id="14" name="Picture 13" descr="Graphical user interface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5DA4656B-DEE2-9D43-BAE0-49A0A9001E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4945" y="6103391"/>
                  <a:ext cx="1333942" cy="566876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7AD614A-28AC-FD4C-9748-BAD2F5BFBA11}"/>
              </a:ext>
            </a:extLst>
          </p:cNvPr>
          <p:cNvSpPr txBox="1"/>
          <p:nvPr/>
        </p:nvSpPr>
        <p:spPr>
          <a:xfrm>
            <a:off x="3640346" y="2473581"/>
            <a:ext cx="5061641" cy="15542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5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Helvetica" pitchFamily="2" charset="0"/>
                <a:sym typeface="Calibri"/>
              </a:rPr>
              <a:t>Thank You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5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Helvetica" pitchFamily="2" charset="0"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500" dirty="0">
                <a:solidFill>
                  <a:srgbClr val="002060"/>
                </a:solidFill>
                <a:latin typeface="Helvetica" pitchFamily="2" charset="0"/>
              </a:rPr>
              <a:t>Rathore</a:t>
            </a:r>
            <a:r>
              <a:rPr kumimoji="0" lang="en-GB" sz="25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Helvetica" pitchFamily="2" charset="0"/>
                <a:sym typeface="Calibri"/>
              </a:rPr>
              <a:t>@lega</a:t>
            </a:r>
            <a:r>
              <a:rPr lang="en-GB" sz="2500" dirty="0">
                <a:solidFill>
                  <a:srgbClr val="002060"/>
                </a:solidFill>
                <a:latin typeface="Helvetica" pitchFamily="2" charset="0"/>
              </a:rPr>
              <a:t>lactionworldwide.org</a:t>
            </a:r>
            <a:endParaRPr kumimoji="0" lang="en-GB" sz="25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Helvetica" pitchFamily="2" charset="0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F1D165B-9B72-EEE7-91BF-47EDCC895385}"/>
              </a:ext>
            </a:extLst>
          </p:cNvPr>
          <p:cNvGraphicFramePr/>
          <p:nvPr/>
        </p:nvGraphicFramePr>
        <p:xfrm>
          <a:off x="5507194" y="935664"/>
          <a:ext cx="6082294" cy="481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9" name="Straight Connector 26"/>
          <p:cNvSpPr/>
          <p:nvPr/>
        </p:nvSpPr>
        <p:spPr>
          <a:xfrm>
            <a:off x="5291603" y="1819407"/>
            <a:ext cx="28651" cy="3736094"/>
          </a:xfrm>
          <a:prstGeom prst="line">
            <a:avLst/>
          </a:prstGeom>
          <a:ln w="6350">
            <a:solidFill>
              <a:srgbClr val="B5B5B5"/>
            </a:solidFill>
            <a:miter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Title 1"/>
          <p:cNvSpPr txBox="1"/>
          <p:nvPr/>
        </p:nvSpPr>
        <p:spPr>
          <a:xfrm>
            <a:off x="537898" y="699908"/>
            <a:ext cx="7393528" cy="649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rIns="45719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latin typeface="+mj-lt"/>
                <a:ea typeface="+mj-ea"/>
                <a:cs typeface="+mj-cs"/>
                <a:sym typeface="Helvetica"/>
              </a:defRPr>
            </a:pPr>
            <a:r>
              <a:rPr kumimoji="0" lang="en-I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Helvetica"/>
              </a:rPr>
              <a:t>In Bangladesh </a:t>
            </a:r>
            <a:endParaRPr kumimoji="0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  <a:sym typeface="Helvetica"/>
            </a:endParaRPr>
          </a:p>
        </p:txBody>
      </p:sp>
      <p:pic>
        <p:nvPicPr>
          <p:cNvPr id="157" name="LAW_decorative icon.png" descr="LAW_decorative icon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1670392" y="-14289"/>
            <a:ext cx="536782" cy="4944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74963F1-5555-467E-9AEF-DF0F6ACE9F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4080" y="4329191"/>
            <a:ext cx="1129449" cy="98826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4786786-CE6E-4394-896C-D7D2003A72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4700" y="1811209"/>
            <a:ext cx="1223570" cy="108238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1AAA6CA-ED7D-4D8F-AD15-E12BDB384F2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8822" y="3229739"/>
            <a:ext cx="1035327" cy="976501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5BD0B19E-4AA0-4303-8BEF-19F044F3935C}"/>
              </a:ext>
            </a:extLst>
          </p:cNvPr>
          <p:cNvGrpSpPr/>
          <p:nvPr/>
        </p:nvGrpSpPr>
        <p:grpSpPr>
          <a:xfrm>
            <a:off x="518661" y="5997893"/>
            <a:ext cx="11154679" cy="777212"/>
            <a:chOff x="518661" y="5932732"/>
            <a:chExt cx="11154679" cy="777212"/>
          </a:xfrm>
        </p:grpSpPr>
        <p:sp>
          <p:nvSpPr>
            <p:cNvPr id="44" name="Straight Connector 35">
              <a:extLst>
                <a:ext uri="{FF2B5EF4-FFF2-40B4-BE49-F238E27FC236}">
                  <a16:creationId xmlns:a16="http://schemas.microsoft.com/office/drawing/2014/main" id="{49E64071-F251-463F-927C-1729AD1CBF74}"/>
                </a:ext>
              </a:extLst>
            </p:cNvPr>
            <p:cNvSpPr/>
            <p:nvPr/>
          </p:nvSpPr>
          <p:spPr>
            <a:xfrm>
              <a:off x="518661" y="5932732"/>
              <a:ext cx="11154679" cy="1"/>
            </a:xfrm>
            <a:prstGeom prst="line">
              <a:avLst/>
            </a:prstGeom>
            <a:ln w="12700">
              <a:solidFill>
                <a:srgbClr val="CECECD"/>
              </a:solidFill>
              <a:miter/>
            </a:ln>
          </p:spPr>
          <p:txBody>
            <a:bodyPr lIns="45719" rIns="45719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09EE2A7-6ECE-4290-87E9-83F2C9EC2D2F}"/>
                </a:ext>
              </a:extLst>
            </p:cNvPr>
            <p:cNvGrpSpPr/>
            <p:nvPr/>
          </p:nvGrpSpPr>
          <p:grpSpPr>
            <a:xfrm>
              <a:off x="598459" y="6033516"/>
              <a:ext cx="10815163" cy="676428"/>
              <a:chOff x="598459" y="6033516"/>
              <a:chExt cx="10815163" cy="676428"/>
            </a:xfrm>
          </p:grpSpPr>
          <p:sp>
            <p:nvSpPr>
              <p:cNvPr id="46" name="Rectangle 38">
                <a:extLst>
                  <a:ext uri="{FF2B5EF4-FFF2-40B4-BE49-F238E27FC236}">
                    <a16:creationId xmlns:a16="http://schemas.microsoft.com/office/drawing/2014/main" id="{DB83D37C-5DC3-44B9-9491-DE845F1610CD}"/>
                  </a:ext>
                </a:extLst>
              </p:cNvPr>
              <p:cNvSpPr txBox="1"/>
              <p:nvPr/>
            </p:nvSpPr>
            <p:spPr>
              <a:xfrm>
                <a:off x="598459" y="6054400"/>
                <a:ext cx="4314845" cy="26161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100">
                    <a:solidFill>
                      <a:srgbClr val="B5B5B5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 kumimoji="0" lang="en-I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B5B5B5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  <a:sym typeface="Helvetica"/>
                </a:endParaRPr>
              </a:p>
            </p:txBody>
          </p: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C7A307E0-8720-4E56-B4FD-9BFB2BEE048C}"/>
                  </a:ext>
                </a:extLst>
              </p:cNvPr>
              <p:cNvGrpSpPr/>
              <p:nvPr/>
            </p:nvGrpSpPr>
            <p:grpSpPr>
              <a:xfrm>
                <a:off x="9992473" y="6033516"/>
                <a:ext cx="1421149" cy="676428"/>
                <a:chOff x="9992473" y="6033516"/>
                <a:chExt cx="1421149" cy="676428"/>
              </a:xfrm>
            </p:grpSpPr>
            <p:pic>
              <p:nvPicPr>
                <p:cNvPr id="48" name="LAW_all Brandmarks stacked_colour.png" descr="LAW_all Brandmarks stacked_colour.png">
                  <a:extLst>
                    <a:ext uri="{FF2B5EF4-FFF2-40B4-BE49-F238E27FC236}">
                      <a16:creationId xmlns:a16="http://schemas.microsoft.com/office/drawing/2014/main" id="{8A3454C9-4724-40D2-BE04-7A238DC570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>
                <a:xfrm>
                  <a:off x="10253346" y="6183082"/>
                  <a:ext cx="1160276" cy="434970"/>
                </a:xfrm>
                <a:prstGeom prst="rect">
                  <a:avLst/>
                </a:prstGeom>
                <a:ln w="12700">
                  <a:miter lim="400000"/>
                </a:ln>
              </p:spPr>
            </p:pic>
            <p:sp>
              <p:nv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91EDB880-D17D-434C-9775-1020B36275E6}"/>
                    </a:ext>
                  </a:extLst>
                </p:cNvPr>
                <p:cNvSpPr/>
                <p:nvPr/>
              </p:nvSpPr>
              <p:spPr>
                <a:xfrm>
                  <a:off x="9992473" y="6033516"/>
                  <a:ext cx="11063" cy="676428"/>
                </a:xfrm>
                <a:prstGeom prst="line">
                  <a:avLst/>
                </a:prstGeom>
                <a:ln w="6350">
                  <a:solidFill>
                    <a:srgbClr val="B5B5B5"/>
                  </a:solidFill>
                  <a:miter/>
                </a:ln>
              </p:spPr>
              <p:txBody>
                <a:bodyPr lIns="45719" rIns="45719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F8C3D9C6-03A2-4CC9-90C8-636700E64CC7}"/>
              </a:ext>
            </a:extLst>
          </p:cNvPr>
          <p:cNvSpPr txBox="1"/>
          <p:nvPr/>
        </p:nvSpPr>
        <p:spPr>
          <a:xfrm>
            <a:off x="1859668" y="3461584"/>
            <a:ext cx="2929200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300+</a:t>
            </a: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Calibri"/>
              </a:rPr>
              <a:t> Rohingya clients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Calibri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F83879B-4805-4AAA-BEA1-A376494BD711}"/>
              </a:ext>
            </a:extLst>
          </p:cNvPr>
          <p:cNvSpPr txBox="1"/>
          <p:nvPr/>
        </p:nvSpPr>
        <p:spPr>
          <a:xfrm>
            <a:off x="1882328" y="1856579"/>
            <a:ext cx="3217522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71</a:t>
            </a: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community members across 17 refugee camps trained to become grassroots champions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A74CA1F-3137-42BA-ADFE-D2568B5D7487}"/>
              </a:ext>
            </a:extLst>
          </p:cNvPr>
          <p:cNvSpPr txBox="1"/>
          <p:nvPr/>
        </p:nvSpPr>
        <p:spPr>
          <a:xfrm>
            <a:off x="1842971" y="4469383"/>
            <a:ext cx="2763692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Calibri"/>
              </a:rPr>
              <a:t> </a:t>
            </a: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Calibri"/>
              </a:rPr>
              <a:t>21,000 +</a:t>
            </a: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r</a:t>
            </a: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Calibri"/>
              </a:rPr>
              <a:t>eceived legal information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C47A3CE-85FC-45BB-A477-B078F37065AC}"/>
              </a:ext>
            </a:extLst>
          </p:cNvPr>
          <p:cNvSpPr txBox="1"/>
          <p:nvPr/>
        </p:nvSpPr>
        <p:spPr>
          <a:xfrm>
            <a:off x="2068191" y="5036469"/>
            <a:ext cx="230066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25C251E-FE49-05C6-7B4B-2D02B1301BAD}"/>
              </a:ext>
            </a:extLst>
          </p:cNvPr>
          <p:cNvGraphicFramePr/>
          <p:nvPr/>
        </p:nvGraphicFramePr>
        <p:xfrm>
          <a:off x="5028310" y="1499450"/>
          <a:ext cx="7091279" cy="4097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E82A8DA-9357-9C0A-6814-5EBFD8A0FC35}"/>
              </a:ext>
            </a:extLst>
          </p:cNvPr>
          <p:cNvSpPr txBox="1"/>
          <p:nvPr/>
        </p:nvSpPr>
        <p:spPr>
          <a:xfrm>
            <a:off x="5734279" y="1042653"/>
            <a:ext cx="5679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Victims to Survivors to Advocates</a:t>
            </a:r>
          </a:p>
        </p:txBody>
      </p:sp>
    </p:spTree>
    <p:extLst>
      <p:ext uri="{BB962C8B-B14F-4D97-AF65-F5344CB8AC3E}">
        <p14:creationId xmlns:p14="http://schemas.microsoft.com/office/powerpoint/2010/main" val="42448591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>
            <a:extLst>
              <a:ext uri="{FF2B5EF4-FFF2-40B4-BE49-F238E27FC236}">
                <a16:creationId xmlns:a16="http://schemas.microsoft.com/office/drawing/2014/main" id="{F47331B4-21EF-0D69-102B-806EA06B63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" b="7509"/>
          <a:stretch/>
        </p:blipFill>
        <p:spPr bwMode="auto">
          <a:xfrm>
            <a:off x="6522968" y="74515"/>
            <a:ext cx="5250615" cy="307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D91FE7-25CA-F29E-27C8-ABA1C526C9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7610" y="3246199"/>
            <a:ext cx="5125973" cy="317256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57" name="LAW_decorative icon.png" descr="LAW_decorative icon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660867" y="-4764"/>
            <a:ext cx="536782" cy="49445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C23CA3D-1399-0B4A-8E08-C2326F2AE9D4}"/>
              </a:ext>
            </a:extLst>
          </p:cNvPr>
          <p:cNvGrpSpPr/>
          <p:nvPr/>
        </p:nvGrpSpPr>
        <p:grpSpPr>
          <a:xfrm>
            <a:off x="518661" y="5932732"/>
            <a:ext cx="11154679" cy="777212"/>
            <a:chOff x="518661" y="5932732"/>
            <a:chExt cx="11154679" cy="777212"/>
          </a:xfrm>
        </p:grpSpPr>
        <p:sp>
          <p:nvSpPr>
            <p:cNvPr id="15" name="Straight Connector 35">
              <a:extLst>
                <a:ext uri="{FF2B5EF4-FFF2-40B4-BE49-F238E27FC236}">
                  <a16:creationId xmlns:a16="http://schemas.microsoft.com/office/drawing/2014/main" id="{538534CE-E27B-104C-AA73-43A28DAEC262}"/>
                </a:ext>
              </a:extLst>
            </p:cNvPr>
            <p:cNvSpPr/>
            <p:nvPr/>
          </p:nvSpPr>
          <p:spPr>
            <a:xfrm>
              <a:off x="518661" y="5932732"/>
              <a:ext cx="11154679" cy="1"/>
            </a:xfrm>
            <a:prstGeom prst="line">
              <a:avLst/>
            </a:prstGeom>
            <a:ln w="12700">
              <a:solidFill>
                <a:srgbClr val="CECECD"/>
              </a:solidFill>
              <a:miter/>
            </a:ln>
          </p:spPr>
          <p:txBody>
            <a:bodyPr lIns="45719" rIns="45719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3F0458F-C35D-AB47-8787-F85C0433C176}"/>
                </a:ext>
              </a:extLst>
            </p:cNvPr>
            <p:cNvGrpSpPr/>
            <p:nvPr/>
          </p:nvGrpSpPr>
          <p:grpSpPr>
            <a:xfrm>
              <a:off x="598459" y="6033516"/>
              <a:ext cx="10815163" cy="676428"/>
              <a:chOff x="598459" y="6033516"/>
              <a:chExt cx="10815163" cy="676428"/>
            </a:xfrm>
          </p:grpSpPr>
          <p:sp>
            <p:nvSpPr>
              <p:cNvPr id="17" name="Rectangle 38">
                <a:extLst>
                  <a:ext uri="{FF2B5EF4-FFF2-40B4-BE49-F238E27FC236}">
                    <a16:creationId xmlns:a16="http://schemas.microsoft.com/office/drawing/2014/main" id="{E6FCE9F4-0442-9045-BAAA-A5E2B3B3D450}"/>
                  </a:ext>
                </a:extLst>
              </p:cNvPr>
              <p:cNvSpPr txBox="1"/>
              <p:nvPr/>
            </p:nvSpPr>
            <p:spPr>
              <a:xfrm>
                <a:off x="598459" y="6054400"/>
                <a:ext cx="4314845" cy="26161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100">
                    <a:solidFill>
                      <a:srgbClr val="B5B5B5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B5B5B5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  <a:sym typeface="Helvetica"/>
                </a:endParaRP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7B6BF3AD-DB64-F34E-893E-F9A42852898A}"/>
                  </a:ext>
                </a:extLst>
              </p:cNvPr>
              <p:cNvGrpSpPr/>
              <p:nvPr/>
            </p:nvGrpSpPr>
            <p:grpSpPr>
              <a:xfrm>
                <a:off x="9992473" y="6033516"/>
                <a:ext cx="1421149" cy="676428"/>
                <a:chOff x="9992473" y="6033516"/>
                <a:chExt cx="1421149" cy="676428"/>
              </a:xfrm>
            </p:grpSpPr>
            <p:pic>
              <p:nvPicPr>
                <p:cNvPr id="19" name="LAW_all Brandmarks stacked_colour.png" descr="LAW_all Brandmarks stacked_colour.png">
                  <a:extLst>
                    <a:ext uri="{FF2B5EF4-FFF2-40B4-BE49-F238E27FC236}">
                      <a16:creationId xmlns:a16="http://schemas.microsoft.com/office/drawing/2014/main" id="{A343FF96-D280-EF4A-AC6B-6FACFEAF83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>
                <a:xfrm>
                  <a:off x="10253346" y="6183082"/>
                  <a:ext cx="1160276" cy="434970"/>
                </a:xfrm>
                <a:prstGeom prst="rect">
                  <a:avLst/>
                </a:prstGeom>
                <a:ln w="12700">
                  <a:miter lim="400000"/>
                </a:ln>
              </p:spPr>
            </p:pic>
            <p:sp>
              <p:nv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9FDC0400-89F6-144F-8C70-55573896FF13}"/>
                    </a:ext>
                  </a:extLst>
                </p:cNvPr>
                <p:cNvSpPr/>
                <p:nvPr/>
              </p:nvSpPr>
              <p:spPr>
                <a:xfrm>
                  <a:off x="9992473" y="6033516"/>
                  <a:ext cx="11063" cy="676428"/>
                </a:xfrm>
                <a:prstGeom prst="line">
                  <a:avLst/>
                </a:prstGeom>
                <a:ln w="6350">
                  <a:solidFill>
                    <a:srgbClr val="B5B5B5"/>
                  </a:solidFill>
                  <a:miter/>
                </a:ln>
              </p:spPr>
              <p:txBody>
                <a:bodyPr lIns="45719" rIns="45719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1080F85-940C-3E6E-11E8-7BAA44A3E76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758" r="2632" b="2864"/>
          <a:stretch/>
        </p:blipFill>
        <p:spPr>
          <a:xfrm>
            <a:off x="55985" y="51692"/>
            <a:ext cx="6366740" cy="588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379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F9309149-027D-064C-AB57-E82658628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0129" y="15171"/>
            <a:ext cx="6721871" cy="5901998"/>
          </a:xfrm>
          <a:prstGeom prst="rect">
            <a:avLst/>
          </a:prstGeom>
        </p:spPr>
      </p:pic>
      <p:sp>
        <p:nvSpPr>
          <p:cNvPr id="127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2359025" y="2117222"/>
            <a:ext cx="2279477" cy="84217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>
              <a:buSzTx/>
              <a:buNone/>
              <a:defRPr sz="2000">
                <a:solidFill>
                  <a:srgbClr val="FC2921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sz="2400" dirty="0">
                <a:solidFill>
                  <a:srgbClr val="E31240"/>
                </a:solidFill>
              </a:rPr>
              <a:t>72</a:t>
            </a:r>
            <a:r>
              <a:rPr sz="2400" dirty="0"/>
              <a:t> </a:t>
            </a:r>
            <a:r>
              <a:rPr lang="en-US" sz="2400" dirty="0">
                <a:solidFill>
                  <a:srgbClr val="000000"/>
                </a:solidFill>
              </a:rPr>
              <a:t>organizations reviewed</a:t>
            </a:r>
            <a:endParaRPr sz="2400" dirty="0">
              <a:solidFill>
                <a:srgbClr val="000000"/>
              </a:solidFill>
            </a:endParaRPr>
          </a:p>
        </p:txBody>
      </p:sp>
      <p:sp>
        <p:nvSpPr>
          <p:cNvPr id="128" name="Content Placeholder 2"/>
          <p:cNvSpPr txBox="1"/>
          <p:nvPr/>
        </p:nvSpPr>
        <p:spPr>
          <a:xfrm>
            <a:off x="2359025" y="3330940"/>
            <a:ext cx="2815722" cy="1089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2000">
                <a:solidFill>
                  <a:srgbClr val="FC2921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sz="2400" dirty="0">
                <a:solidFill>
                  <a:srgbClr val="E31240"/>
                </a:solidFill>
              </a:rPr>
              <a:t>61</a:t>
            </a:r>
            <a:r>
              <a:rPr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survivor-centered surveys</a:t>
            </a:r>
            <a:endParaRPr sz="3200" dirty="0"/>
          </a:p>
          <a:p>
            <a:pPr>
              <a:lnSpc>
                <a:spcPct val="90000"/>
              </a:lnSpc>
              <a:spcBef>
                <a:spcPts val="1000"/>
              </a:spcBef>
              <a:defRPr sz="1200" i="1">
                <a:latin typeface="+mj-lt"/>
                <a:ea typeface="+mj-ea"/>
                <a:cs typeface="+mj-cs"/>
                <a:sym typeface="Helvetica"/>
              </a:defRPr>
            </a:pPr>
            <a:r>
              <a:rPr lang="en-US" sz="1400" dirty="0"/>
              <a:t>42 Rohingya men</a:t>
            </a:r>
            <a:r>
              <a:rPr sz="1400" dirty="0"/>
              <a:t/>
            </a:r>
            <a:br>
              <a:rPr sz="1400" dirty="0"/>
            </a:br>
            <a:r>
              <a:rPr lang="en-US" sz="1400" dirty="0"/>
              <a:t>19 Hijra Rohingya</a:t>
            </a:r>
            <a:endParaRPr sz="1400" dirty="0"/>
          </a:p>
        </p:txBody>
      </p:sp>
      <p:sp>
        <p:nvSpPr>
          <p:cNvPr id="130" name="Rectangle 8"/>
          <p:cNvSpPr txBox="1"/>
          <p:nvPr/>
        </p:nvSpPr>
        <p:spPr>
          <a:xfrm>
            <a:off x="2347892" y="4750453"/>
            <a:ext cx="2565412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000">
                <a:solidFill>
                  <a:srgbClr val="FC2921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sz="2200" dirty="0">
                <a:solidFill>
                  <a:srgbClr val="E31240"/>
                </a:solidFill>
              </a:rPr>
              <a:t>15</a:t>
            </a:r>
            <a:r>
              <a:rPr sz="2200" dirty="0"/>
              <a:t> </a:t>
            </a:r>
            <a:r>
              <a:rPr sz="2200" dirty="0">
                <a:solidFill>
                  <a:srgbClr val="000000"/>
                </a:solidFill>
              </a:rPr>
              <a:t>Interviews with </a:t>
            </a:r>
            <a:r>
              <a:rPr lang="en-US" sz="2200" dirty="0">
                <a:solidFill>
                  <a:srgbClr val="000000"/>
                </a:solidFill>
              </a:rPr>
              <a:t>service providers</a:t>
            </a:r>
            <a:r>
              <a:rPr sz="22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31" name="Title 1"/>
          <p:cNvSpPr txBox="1"/>
          <p:nvPr/>
        </p:nvSpPr>
        <p:spPr>
          <a:xfrm>
            <a:off x="649655" y="956001"/>
            <a:ext cx="3684208" cy="762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>
              <a:lnSpc>
                <a:spcPct val="90000"/>
              </a:lnSpc>
              <a:defRPr sz="3900">
                <a:solidFill>
                  <a:srgbClr val="0A14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dirty="0"/>
              <a:t>Methodology </a:t>
            </a:r>
          </a:p>
        </p:txBody>
      </p:sp>
      <p:pic>
        <p:nvPicPr>
          <p:cNvPr id="138" name="LAW_decorative icon.png" descr="LAW_decorative ico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670392" y="-14289"/>
            <a:ext cx="536782" cy="4944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LAW_bookpile_trnspt.png" descr="LAW_bookpile_trnspt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98459" y="3385267"/>
            <a:ext cx="1384005" cy="8839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LAW_Documents_trnspt.png" descr="LAW_Documents_trnspt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98459" y="1829512"/>
            <a:ext cx="1556385" cy="11649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LAW_speech-19.png" descr="LAW_speech-19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96" t="9951" r="8729" b="4633"/>
          <a:stretch/>
        </p:blipFill>
        <p:spPr>
          <a:xfrm>
            <a:off x="454711" y="4656975"/>
            <a:ext cx="1527753" cy="84217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2B4BC91-217C-3E41-9D49-445C4625A726}"/>
              </a:ext>
            </a:extLst>
          </p:cNvPr>
          <p:cNvGrpSpPr/>
          <p:nvPr/>
        </p:nvGrpSpPr>
        <p:grpSpPr>
          <a:xfrm>
            <a:off x="518661" y="5932732"/>
            <a:ext cx="11154679" cy="777212"/>
            <a:chOff x="518661" y="5932732"/>
            <a:chExt cx="11154679" cy="777212"/>
          </a:xfrm>
        </p:grpSpPr>
        <p:sp>
          <p:nvSpPr>
            <p:cNvPr id="19" name="Straight Connector 35">
              <a:extLst>
                <a:ext uri="{FF2B5EF4-FFF2-40B4-BE49-F238E27FC236}">
                  <a16:creationId xmlns:a16="http://schemas.microsoft.com/office/drawing/2014/main" id="{0D6E4FB3-EDBD-2E4C-BFC1-655BD69F92AB}"/>
                </a:ext>
              </a:extLst>
            </p:cNvPr>
            <p:cNvSpPr/>
            <p:nvPr/>
          </p:nvSpPr>
          <p:spPr>
            <a:xfrm>
              <a:off x="518661" y="5932732"/>
              <a:ext cx="11154679" cy="1"/>
            </a:xfrm>
            <a:prstGeom prst="line">
              <a:avLst/>
            </a:prstGeom>
            <a:ln w="12700">
              <a:solidFill>
                <a:srgbClr val="CECECD"/>
              </a:solidFill>
              <a:miter/>
            </a:ln>
          </p:spPr>
          <p:txBody>
            <a:bodyPr lIns="45719" rIns="45719"/>
            <a:lstStyle/>
            <a:p>
              <a:endParaRPr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F030105-8C20-4848-8883-2D9C0F24AA02}"/>
                </a:ext>
              </a:extLst>
            </p:cNvPr>
            <p:cNvGrpSpPr/>
            <p:nvPr/>
          </p:nvGrpSpPr>
          <p:grpSpPr>
            <a:xfrm>
              <a:off x="598459" y="6033516"/>
              <a:ext cx="10815163" cy="676428"/>
              <a:chOff x="598459" y="6033516"/>
              <a:chExt cx="10815163" cy="676428"/>
            </a:xfrm>
          </p:grpSpPr>
          <p:sp>
            <p:nvSpPr>
              <p:cNvPr id="21" name="Rectangle 38">
                <a:extLst>
                  <a:ext uri="{FF2B5EF4-FFF2-40B4-BE49-F238E27FC236}">
                    <a16:creationId xmlns:a16="http://schemas.microsoft.com/office/drawing/2014/main" id="{0DD7394B-2653-5A47-BDB1-33C4CD39D10B}"/>
                  </a:ext>
                </a:extLst>
              </p:cNvPr>
              <p:cNvSpPr txBox="1"/>
              <p:nvPr/>
            </p:nvSpPr>
            <p:spPr>
              <a:xfrm>
                <a:off x="598459" y="6054400"/>
                <a:ext cx="4314845" cy="60016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>
                  <a:defRPr sz="1100">
                    <a:solidFill>
                      <a:srgbClr val="B5B5B5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r>
                  <a:rPr lang="en-US" dirty="0"/>
                  <a:t>They Took Me To A Dark Place</a:t>
                </a:r>
                <a:endParaRPr dirty="0"/>
              </a:p>
              <a:p>
                <a:pPr>
                  <a:defRPr sz="1900">
                    <a:latin typeface="+mj-lt"/>
                    <a:ea typeface="+mj-ea"/>
                    <a:cs typeface="+mj-cs"/>
                    <a:sym typeface="Helvetica"/>
                  </a:defRPr>
                </a:pPr>
                <a:r>
                  <a:rPr lang="en-GB" sz="1100" dirty="0">
                    <a:solidFill>
                      <a:srgbClr val="B5B5B5"/>
                    </a:solidFill>
                    <a:sym typeface="Helvetica"/>
                  </a:rPr>
                  <a:t>The Experiences and Needs of Rohingya Hijra and Male Survivors of Sexual and Gender-Based Violence </a:t>
                </a:r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8FEEB9FB-CA67-8740-BC15-AE0AE2994608}"/>
                  </a:ext>
                </a:extLst>
              </p:cNvPr>
              <p:cNvGrpSpPr/>
              <p:nvPr/>
            </p:nvGrpSpPr>
            <p:grpSpPr>
              <a:xfrm>
                <a:off x="8544945" y="6033516"/>
                <a:ext cx="2868677" cy="676428"/>
                <a:chOff x="8544945" y="6033516"/>
                <a:chExt cx="2868677" cy="676428"/>
              </a:xfrm>
            </p:grpSpPr>
            <p:pic>
              <p:nvPicPr>
                <p:cNvPr id="23" name="LAW_all Brandmarks stacked_colour.png" descr="LAW_all Brandmarks stacked_colour.png">
                  <a:extLst>
                    <a:ext uri="{FF2B5EF4-FFF2-40B4-BE49-F238E27FC236}">
                      <a16:creationId xmlns:a16="http://schemas.microsoft.com/office/drawing/2014/main" id="{ACAACFBD-09A3-D34D-9939-DC77576135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>
                <a:xfrm>
                  <a:off x="10253346" y="6183082"/>
                  <a:ext cx="1160276" cy="434970"/>
                </a:xfrm>
                <a:prstGeom prst="rect">
                  <a:avLst/>
                </a:prstGeom>
                <a:ln w="12700">
                  <a:miter lim="400000"/>
                </a:ln>
              </p:spPr>
            </p:pic>
            <p:sp>
              <p:nv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6073DD72-85A8-7849-A937-D1CF9349FE69}"/>
                    </a:ext>
                  </a:extLst>
                </p:cNvPr>
                <p:cNvSpPr/>
                <p:nvPr/>
              </p:nvSpPr>
              <p:spPr>
                <a:xfrm>
                  <a:off x="9992473" y="6033516"/>
                  <a:ext cx="11063" cy="676428"/>
                </a:xfrm>
                <a:prstGeom prst="line">
                  <a:avLst/>
                </a:prstGeom>
                <a:ln w="6350">
                  <a:solidFill>
                    <a:srgbClr val="B5B5B5"/>
                  </a:solidFill>
                  <a:miter/>
                </a:ln>
              </p:spPr>
              <p:txBody>
                <a:bodyPr lIns="45719" rIns="45719"/>
                <a:lstStyle/>
                <a:p>
                  <a:endParaRPr/>
                </a:p>
              </p:txBody>
            </p:sp>
            <p:pic>
              <p:nvPicPr>
                <p:cNvPr id="25" name="Picture 24" descr="Graphical user interface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CA090545-5A52-0A45-BCEA-E2184EAC2E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4945" y="6103391"/>
                  <a:ext cx="1333942" cy="566876"/>
                </a:xfrm>
                <a:prstGeom prst="rect">
                  <a:avLst/>
                </a:prstGeom>
              </p:spPr>
            </p:pic>
          </p:grpSp>
        </p:grp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529103" y="1778939"/>
            <a:ext cx="5317584" cy="34580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00050" indent="-400050" algn="just">
              <a:lnSpc>
                <a:spcPct val="200000"/>
              </a:lnSpc>
              <a:buSzTx/>
              <a:buAutoNum type="romanUcPeriod"/>
              <a:defRPr sz="1800">
                <a:latin typeface="+mj-lt"/>
                <a:ea typeface="+mj-ea"/>
                <a:cs typeface="+mj-cs"/>
                <a:sym typeface="Helvetica"/>
              </a:defRPr>
            </a:pPr>
            <a:r>
              <a:rPr lang="en-US" sz="1650" dirty="0">
                <a:solidFill>
                  <a:srgbClr val="002060"/>
                </a:solidFill>
              </a:rPr>
              <a:t>GBV against the hijra population is an urgent, ongoing protection concern. </a:t>
            </a:r>
          </a:p>
          <a:p>
            <a:pPr marL="400050" indent="-400050" algn="just">
              <a:lnSpc>
                <a:spcPct val="200000"/>
              </a:lnSpc>
              <a:buSzTx/>
              <a:buAutoNum type="romanUcPeriod"/>
              <a:defRPr sz="1800">
                <a:latin typeface="+mj-lt"/>
                <a:ea typeface="+mj-ea"/>
                <a:cs typeface="+mj-cs"/>
                <a:sym typeface="Helvetica"/>
              </a:defRPr>
            </a:pPr>
            <a:r>
              <a:rPr lang="en-US" sz="1650" dirty="0">
                <a:solidFill>
                  <a:srgbClr val="002060"/>
                </a:solidFill>
              </a:rPr>
              <a:t>Severe GBV against Rohingya men in Myanmar. </a:t>
            </a:r>
          </a:p>
          <a:p>
            <a:pPr marL="400050" indent="-400050" algn="just">
              <a:lnSpc>
                <a:spcPct val="200000"/>
              </a:lnSpc>
              <a:buSzTx/>
              <a:buAutoNum type="romanUcPeriod"/>
              <a:defRPr sz="1800">
                <a:latin typeface="+mj-lt"/>
                <a:ea typeface="+mj-ea"/>
                <a:cs typeface="+mj-cs"/>
                <a:sym typeface="Helvetica"/>
              </a:defRPr>
            </a:pPr>
            <a:r>
              <a:rPr lang="en-US" sz="1650" dirty="0">
                <a:solidFill>
                  <a:srgbClr val="002060"/>
                </a:solidFill>
              </a:rPr>
              <a:t>Male &amp; hijra survivors of GBV ongoing physical &amp; psychosocial needs - not adequately met. </a:t>
            </a:r>
            <a:endParaRPr lang="en-US" sz="1650" dirty="0"/>
          </a:p>
        </p:txBody>
      </p:sp>
      <p:sp>
        <p:nvSpPr>
          <p:cNvPr id="149" name="Straight Connector 26"/>
          <p:cNvSpPr/>
          <p:nvPr/>
        </p:nvSpPr>
        <p:spPr>
          <a:xfrm>
            <a:off x="6096000" y="2191503"/>
            <a:ext cx="471" cy="3278235"/>
          </a:xfrm>
          <a:prstGeom prst="line">
            <a:avLst/>
          </a:prstGeom>
          <a:ln w="6350">
            <a:solidFill>
              <a:srgbClr val="B5B5B5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6" name="Title 1"/>
          <p:cNvSpPr txBox="1"/>
          <p:nvPr/>
        </p:nvSpPr>
        <p:spPr>
          <a:xfrm>
            <a:off x="598461" y="1033209"/>
            <a:ext cx="5248226" cy="649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>
              <a:lnSpc>
                <a:spcPct val="90000"/>
              </a:lnSpc>
              <a:defRPr sz="4000"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>
                <a:solidFill>
                  <a:srgbClr val="0A1460"/>
                </a:solidFill>
              </a:rPr>
              <a:t>Six Key Findings</a:t>
            </a:r>
            <a:endParaRPr dirty="0"/>
          </a:p>
        </p:txBody>
      </p:sp>
      <p:pic>
        <p:nvPicPr>
          <p:cNvPr id="157" name="LAW_decorative icon.png" descr="LAW_decorative ic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670392" y="-14289"/>
            <a:ext cx="536782" cy="49445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C23CA3D-1399-0B4A-8E08-C2326F2AE9D4}"/>
              </a:ext>
            </a:extLst>
          </p:cNvPr>
          <p:cNvGrpSpPr/>
          <p:nvPr/>
        </p:nvGrpSpPr>
        <p:grpSpPr>
          <a:xfrm>
            <a:off x="518661" y="5932732"/>
            <a:ext cx="11154679" cy="777212"/>
            <a:chOff x="518661" y="5932732"/>
            <a:chExt cx="11154679" cy="777212"/>
          </a:xfrm>
        </p:grpSpPr>
        <p:sp>
          <p:nvSpPr>
            <p:cNvPr id="15" name="Straight Connector 35">
              <a:extLst>
                <a:ext uri="{FF2B5EF4-FFF2-40B4-BE49-F238E27FC236}">
                  <a16:creationId xmlns:a16="http://schemas.microsoft.com/office/drawing/2014/main" id="{538534CE-E27B-104C-AA73-43A28DAEC262}"/>
                </a:ext>
              </a:extLst>
            </p:cNvPr>
            <p:cNvSpPr/>
            <p:nvPr/>
          </p:nvSpPr>
          <p:spPr>
            <a:xfrm>
              <a:off x="518661" y="5932732"/>
              <a:ext cx="11154679" cy="1"/>
            </a:xfrm>
            <a:prstGeom prst="line">
              <a:avLst/>
            </a:prstGeom>
            <a:ln w="12700">
              <a:solidFill>
                <a:srgbClr val="CECECD"/>
              </a:solidFill>
              <a:miter/>
            </a:ln>
          </p:spPr>
          <p:txBody>
            <a:bodyPr lIns="45719" rIns="45719"/>
            <a:lstStyle/>
            <a:p>
              <a:endParaRPr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3F0458F-C35D-AB47-8787-F85C0433C176}"/>
                </a:ext>
              </a:extLst>
            </p:cNvPr>
            <p:cNvGrpSpPr/>
            <p:nvPr/>
          </p:nvGrpSpPr>
          <p:grpSpPr>
            <a:xfrm>
              <a:off x="598459" y="6033516"/>
              <a:ext cx="10815163" cy="676428"/>
              <a:chOff x="598459" y="6033516"/>
              <a:chExt cx="10815163" cy="676428"/>
            </a:xfrm>
          </p:grpSpPr>
          <p:sp>
            <p:nvSpPr>
              <p:cNvPr id="17" name="Rectangle 38">
                <a:extLst>
                  <a:ext uri="{FF2B5EF4-FFF2-40B4-BE49-F238E27FC236}">
                    <a16:creationId xmlns:a16="http://schemas.microsoft.com/office/drawing/2014/main" id="{E6FCE9F4-0442-9045-BAAA-A5E2B3B3D450}"/>
                  </a:ext>
                </a:extLst>
              </p:cNvPr>
              <p:cNvSpPr txBox="1"/>
              <p:nvPr/>
            </p:nvSpPr>
            <p:spPr>
              <a:xfrm>
                <a:off x="598459" y="6054400"/>
                <a:ext cx="4314845" cy="60016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>
                  <a:defRPr sz="1100">
                    <a:solidFill>
                      <a:srgbClr val="B5B5B5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r>
                  <a:rPr lang="en-US" dirty="0"/>
                  <a:t>They Took Me To A Dark Place</a:t>
                </a:r>
                <a:endParaRPr dirty="0"/>
              </a:p>
              <a:p>
                <a:pPr>
                  <a:defRPr sz="1900">
                    <a:latin typeface="+mj-lt"/>
                    <a:ea typeface="+mj-ea"/>
                    <a:cs typeface="+mj-cs"/>
                    <a:sym typeface="Helvetica"/>
                  </a:defRPr>
                </a:pPr>
                <a:r>
                  <a:rPr lang="en-GB" sz="1100" dirty="0">
                    <a:solidFill>
                      <a:srgbClr val="B5B5B5"/>
                    </a:solidFill>
                    <a:sym typeface="Helvetica"/>
                  </a:rPr>
                  <a:t>The Experiences and Needs of Rohingya Hijra and Male Survivors of Sexual and Gender-Based Violence </a:t>
                </a: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7B6BF3AD-DB64-F34E-893E-F9A42852898A}"/>
                  </a:ext>
                </a:extLst>
              </p:cNvPr>
              <p:cNvGrpSpPr/>
              <p:nvPr/>
            </p:nvGrpSpPr>
            <p:grpSpPr>
              <a:xfrm>
                <a:off x="8544945" y="6033516"/>
                <a:ext cx="2868677" cy="676428"/>
                <a:chOff x="8544945" y="6033516"/>
                <a:chExt cx="2868677" cy="676428"/>
              </a:xfrm>
            </p:grpSpPr>
            <p:pic>
              <p:nvPicPr>
                <p:cNvPr id="19" name="LAW_all Brandmarks stacked_colour.png" descr="LAW_all Brandmarks stacked_colour.png">
                  <a:extLst>
                    <a:ext uri="{FF2B5EF4-FFF2-40B4-BE49-F238E27FC236}">
                      <a16:creationId xmlns:a16="http://schemas.microsoft.com/office/drawing/2014/main" id="{A343FF96-D280-EF4A-AC6B-6FACFEAF83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>
                <a:xfrm>
                  <a:off x="10253346" y="6183082"/>
                  <a:ext cx="1160276" cy="434970"/>
                </a:xfrm>
                <a:prstGeom prst="rect">
                  <a:avLst/>
                </a:prstGeom>
                <a:ln w="12700">
                  <a:miter lim="400000"/>
                </a:ln>
              </p:spPr>
            </p:pic>
            <p:sp>
              <p:nv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9FDC0400-89F6-144F-8C70-55573896FF13}"/>
                    </a:ext>
                  </a:extLst>
                </p:cNvPr>
                <p:cNvSpPr/>
                <p:nvPr/>
              </p:nvSpPr>
              <p:spPr>
                <a:xfrm>
                  <a:off x="9992473" y="6033516"/>
                  <a:ext cx="11063" cy="676428"/>
                </a:xfrm>
                <a:prstGeom prst="line">
                  <a:avLst/>
                </a:prstGeom>
                <a:ln w="6350">
                  <a:solidFill>
                    <a:srgbClr val="B5B5B5"/>
                  </a:solidFill>
                  <a:miter/>
                </a:ln>
              </p:spPr>
              <p:txBody>
                <a:bodyPr lIns="45719" rIns="45719"/>
                <a:lstStyle/>
                <a:p>
                  <a:endParaRPr/>
                </a:p>
              </p:txBody>
            </p:sp>
            <p:pic>
              <p:nvPicPr>
                <p:cNvPr id="21" name="Picture 20" descr="Graphical user interface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C1B1A74D-C8FB-E44E-B536-F105681369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4945" y="6103391"/>
                  <a:ext cx="1333942" cy="566876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DDA1534-BCDD-094D-95A0-F7BB62AB4D3E}"/>
              </a:ext>
            </a:extLst>
          </p:cNvPr>
          <p:cNvSpPr txBox="1">
            <a:spLocks/>
          </p:cNvSpPr>
          <p:nvPr/>
        </p:nvSpPr>
        <p:spPr>
          <a:xfrm>
            <a:off x="6345313" y="1682554"/>
            <a:ext cx="5317584" cy="3458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just" hangingPunct="1">
              <a:lnSpc>
                <a:spcPct val="200000"/>
              </a:lnSpc>
              <a:buSzTx/>
              <a:buNone/>
              <a:defRPr sz="1800">
                <a:latin typeface="+mj-lt"/>
                <a:ea typeface="+mj-ea"/>
                <a:cs typeface="+mj-cs"/>
                <a:sym typeface="Helvetica"/>
              </a:defRPr>
            </a:pPr>
            <a:r>
              <a:rPr lang="en-US" sz="1650" dirty="0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rPr>
              <a:t>IV. Male and hijra survivors have distinct concerns about seeking services. </a:t>
            </a:r>
          </a:p>
          <a:p>
            <a:pPr marL="0" indent="0" algn="just" hangingPunct="1">
              <a:lnSpc>
                <a:spcPct val="200000"/>
              </a:lnSpc>
              <a:buSzTx/>
              <a:buNone/>
              <a:defRPr sz="1800">
                <a:latin typeface="+mj-lt"/>
                <a:ea typeface="+mj-ea"/>
                <a:cs typeface="+mj-cs"/>
                <a:sym typeface="Helvetica"/>
              </a:defRPr>
            </a:pPr>
            <a:r>
              <a:rPr lang="en-US" sz="1650" dirty="0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rPr>
              <a:t>V. A cycle of underreporting, lack of data means services for male/ hijra survivors are inadequate or unavailable. </a:t>
            </a:r>
          </a:p>
          <a:p>
            <a:pPr marL="0" indent="0" algn="just" hangingPunct="1">
              <a:lnSpc>
                <a:spcPct val="200000"/>
              </a:lnSpc>
              <a:buSzTx/>
              <a:buNone/>
              <a:defRPr sz="1800">
                <a:latin typeface="+mj-lt"/>
                <a:ea typeface="+mj-ea"/>
                <a:cs typeface="+mj-cs"/>
                <a:sym typeface="Helvetica"/>
              </a:defRPr>
            </a:pPr>
            <a:r>
              <a:rPr lang="en-US" sz="1650" dirty="0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rPr>
              <a:t>VI. Male and hijra survivors of GBV do not perceive justice as possible. 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traight Connector 26"/>
          <p:cNvSpPr/>
          <p:nvPr/>
        </p:nvSpPr>
        <p:spPr>
          <a:xfrm>
            <a:off x="5967791" y="1963218"/>
            <a:ext cx="28651" cy="3736094"/>
          </a:xfrm>
          <a:prstGeom prst="line">
            <a:avLst/>
          </a:prstGeom>
          <a:ln w="6350">
            <a:solidFill>
              <a:srgbClr val="B5B5B5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6" name="Title 1"/>
          <p:cNvSpPr txBox="1"/>
          <p:nvPr/>
        </p:nvSpPr>
        <p:spPr>
          <a:xfrm>
            <a:off x="537898" y="699908"/>
            <a:ext cx="7393528" cy="649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/>
          <a:p>
            <a:pPr>
              <a:lnSpc>
                <a:spcPct val="90000"/>
              </a:lnSpc>
              <a:defRPr sz="4000"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>
                <a:solidFill>
                  <a:srgbClr val="0A1460"/>
                </a:solidFill>
              </a:rPr>
              <a:t>I. GBV against Rohingya Hijra</a:t>
            </a:r>
            <a:endParaRPr dirty="0"/>
          </a:p>
        </p:txBody>
      </p:sp>
      <p:pic>
        <p:nvPicPr>
          <p:cNvPr id="157" name="LAW_decorative icon.png" descr="LAW_decorative ic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670392" y="-14289"/>
            <a:ext cx="536782" cy="49445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C23CA3D-1399-0B4A-8E08-C2326F2AE9D4}"/>
              </a:ext>
            </a:extLst>
          </p:cNvPr>
          <p:cNvGrpSpPr/>
          <p:nvPr/>
        </p:nvGrpSpPr>
        <p:grpSpPr>
          <a:xfrm>
            <a:off x="518661" y="5932732"/>
            <a:ext cx="11154679" cy="777212"/>
            <a:chOff x="518661" y="5932732"/>
            <a:chExt cx="11154679" cy="777212"/>
          </a:xfrm>
        </p:grpSpPr>
        <p:sp>
          <p:nvSpPr>
            <p:cNvPr id="15" name="Straight Connector 35">
              <a:extLst>
                <a:ext uri="{FF2B5EF4-FFF2-40B4-BE49-F238E27FC236}">
                  <a16:creationId xmlns:a16="http://schemas.microsoft.com/office/drawing/2014/main" id="{538534CE-E27B-104C-AA73-43A28DAEC262}"/>
                </a:ext>
              </a:extLst>
            </p:cNvPr>
            <p:cNvSpPr/>
            <p:nvPr/>
          </p:nvSpPr>
          <p:spPr>
            <a:xfrm>
              <a:off x="518661" y="5932732"/>
              <a:ext cx="11154679" cy="1"/>
            </a:xfrm>
            <a:prstGeom prst="line">
              <a:avLst/>
            </a:prstGeom>
            <a:ln w="12700">
              <a:solidFill>
                <a:srgbClr val="CECECD"/>
              </a:solidFill>
              <a:miter/>
            </a:ln>
          </p:spPr>
          <p:txBody>
            <a:bodyPr lIns="45719" rIns="45719"/>
            <a:lstStyle/>
            <a:p>
              <a:endParaRPr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3F0458F-C35D-AB47-8787-F85C0433C176}"/>
                </a:ext>
              </a:extLst>
            </p:cNvPr>
            <p:cNvGrpSpPr/>
            <p:nvPr/>
          </p:nvGrpSpPr>
          <p:grpSpPr>
            <a:xfrm>
              <a:off x="598459" y="6033516"/>
              <a:ext cx="10815163" cy="676428"/>
              <a:chOff x="598459" y="6033516"/>
              <a:chExt cx="10815163" cy="676428"/>
            </a:xfrm>
          </p:grpSpPr>
          <p:sp>
            <p:nvSpPr>
              <p:cNvPr id="17" name="Rectangle 38">
                <a:extLst>
                  <a:ext uri="{FF2B5EF4-FFF2-40B4-BE49-F238E27FC236}">
                    <a16:creationId xmlns:a16="http://schemas.microsoft.com/office/drawing/2014/main" id="{E6FCE9F4-0442-9045-BAAA-A5E2B3B3D450}"/>
                  </a:ext>
                </a:extLst>
              </p:cNvPr>
              <p:cNvSpPr txBox="1"/>
              <p:nvPr/>
            </p:nvSpPr>
            <p:spPr>
              <a:xfrm>
                <a:off x="598459" y="6054400"/>
                <a:ext cx="4314845" cy="60016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>
                  <a:defRPr sz="1100">
                    <a:solidFill>
                      <a:srgbClr val="B5B5B5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r>
                  <a:rPr lang="en-US" dirty="0"/>
                  <a:t>They Took Me To A Dark Place</a:t>
                </a:r>
                <a:endParaRPr dirty="0"/>
              </a:p>
              <a:p>
                <a:pPr>
                  <a:defRPr sz="1900">
                    <a:latin typeface="+mj-lt"/>
                    <a:ea typeface="+mj-ea"/>
                    <a:cs typeface="+mj-cs"/>
                    <a:sym typeface="Helvetica"/>
                  </a:defRPr>
                </a:pPr>
                <a:r>
                  <a:rPr lang="en-GB" sz="1100" dirty="0">
                    <a:solidFill>
                      <a:srgbClr val="B5B5B5"/>
                    </a:solidFill>
                    <a:sym typeface="Helvetica"/>
                  </a:rPr>
                  <a:t>The Experiences and Needs of Rohingya Hijra and Male Survivors of Sexual and Gender-Based Violence </a:t>
                </a: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7B6BF3AD-DB64-F34E-893E-F9A42852898A}"/>
                  </a:ext>
                </a:extLst>
              </p:cNvPr>
              <p:cNvGrpSpPr/>
              <p:nvPr/>
            </p:nvGrpSpPr>
            <p:grpSpPr>
              <a:xfrm>
                <a:off x="8544945" y="6033516"/>
                <a:ext cx="2868677" cy="676428"/>
                <a:chOff x="8544945" y="6033516"/>
                <a:chExt cx="2868677" cy="676428"/>
              </a:xfrm>
            </p:grpSpPr>
            <p:pic>
              <p:nvPicPr>
                <p:cNvPr id="19" name="LAW_all Brandmarks stacked_colour.png" descr="LAW_all Brandmarks stacked_colour.png">
                  <a:extLst>
                    <a:ext uri="{FF2B5EF4-FFF2-40B4-BE49-F238E27FC236}">
                      <a16:creationId xmlns:a16="http://schemas.microsoft.com/office/drawing/2014/main" id="{A343FF96-D280-EF4A-AC6B-6FACFEAF83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>
                <a:xfrm>
                  <a:off x="10253346" y="6183082"/>
                  <a:ext cx="1160276" cy="434970"/>
                </a:xfrm>
                <a:prstGeom prst="rect">
                  <a:avLst/>
                </a:prstGeom>
                <a:ln w="12700">
                  <a:miter lim="400000"/>
                </a:ln>
              </p:spPr>
            </p:pic>
            <p:sp>
              <p:nv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9FDC0400-89F6-144F-8C70-55573896FF13}"/>
                    </a:ext>
                  </a:extLst>
                </p:cNvPr>
                <p:cNvSpPr/>
                <p:nvPr/>
              </p:nvSpPr>
              <p:spPr>
                <a:xfrm>
                  <a:off x="9992473" y="6033516"/>
                  <a:ext cx="11063" cy="676428"/>
                </a:xfrm>
                <a:prstGeom prst="line">
                  <a:avLst/>
                </a:prstGeom>
                <a:ln w="6350">
                  <a:solidFill>
                    <a:srgbClr val="B5B5B5"/>
                  </a:solidFill>
                  <a:miter/>
                </a:ln>
              </p:spPr>
              <p:txBody>
                <a:bodyPr lIns="45719" rIns="45719"/>
                <a:lstStyle/>
                <a:p>
                  <a:endParaRPr/>
                </a:p>
              </p:txBody>
            </p:sp>
            <p:pic>
              <p:nvPicPr>
                <p:cNvPr id="21" name="Picture 20" descr="Graphical user interface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C1B1A74D-C8FB-E44E-B536-F105681369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4945" y="6103391"/>
                  <a:ext cx="1333942" cy="566876"/>
                </a:xfrm>
                <a:prstGeom prst="rect">
                  <a:avLst/>
                </a:prstGeom>
              </p:spPr>
            </p:pic>
          </p:grpSp>
        </p:grpSp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3E770D9-D768-C04B-8D75-B3C16992DC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5180216"/>
              </p:ext>
            </p:extLst>
          </p:nvPr>
        </p:nvGraphicFramePr>
        <p:xfrm>
          <a:off x="-316684" y="1963218"/>
          <a:ext cx="4459472" cy="3273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5A6E214-133C-9647-AB22-E3EAB8DA0925}"/>
              </a:ext>
            </a:extLst>
          </p:cNvPr>
          <p:cNvSpPr txBox="1"/>
          <p:nvPr/>
        </p:nvSpPr>
        <p:spPr>
          <a:xfrm>
            <a:off x="3640094" y="3106444"/>
            <a:ext cx="2546420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b="1" dirty="0">
                <a:solidFill>
                  <a:srgbClr val="002060"/>
                </a:solidFill>
                <a:latin typeface="Helvetica" pitchFamily="2" charset="0"/>
              </a:rPr>
              <a:t>85% </a:t>
            </a:r>
            <a:r>
              <a:rPr lang="en-GB" sz="2000" dirty="0">
                <a:latin typeface="Helvetica" pitchFamily="2" charset="0"/>
              </a:rPr>
              <a:t>in Bangladesh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spc="0" normalizeH="0" baseline="0" dirty="0">
                <a:ln>
                  <a:noFill/>
                </a:ln>
                <a:solidFill>
                  <a:srgbClr val="E31140"/>
                </a:solidFill>
                <a:effectLst/>
                <a:uFillTx/>
                <a:latin typeface="Helvetica" pitchFamily="2" charset="0"/>
                <a:sym typeface="Calibri"/>
              </a:rPr>
              <a:t>15% </a:t>
            </a:r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 pitchFamily="2" charset="0"/>
                <a:sym typeface="Calibri"/>
              </a:rPr>
              <a:t>in Myanmar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E5822F1-F093-2240-A521-FB8479254C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6661919"/>
              </p:ext>
            </p:extLst>
          </p:nvPr>
        </p:nvGraphicFramePr>
        <p:xfrm>
          <a:off x="5996442" y="1976678"/>
          <a:ext cx="5673950" cy="3328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FE1C1CA9-5CF8-1D4C-9F3B-F2E44F17CB19}"/>
              </a:ext>
            </a:extLst>
          </p:cNvPr>
          <p:cNvSpPr txBox="1"/>
          <p:nvPr/>
        </p:nvSpPr>
        <p:spPr>
          <a:xfrm>
            <a:off x="1913052" y="1563110"/>
            <a:ext cx="2546420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b="1" dirty="0">
                <a:solidFill>
                  <a:schemeClr val="tx1"/>
                </a:solidFill>
                <a:latin typeface="Helvetica" pitchFamily="2" charset="0"/>
              </a:rPr>
              <a:t>Location of GBV</a:t>
            </a:r>
            <a:endParaRPr lang="en-GB" sz="20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3FD5DC2-D8BD-F74A-9A9D-284F780AB4EA}"/>
              </a:ext>
            </a:extLst>
          </p:cNvPr>
          <p:cNvSpPr txBox="1"/>
          <p:nvPr/>
        </p:nvSpPr>
        <p:spPr>
          <a:xfrm>
            <a:off x="7332466" y="1519911"/>
            <a:ext cx="3141569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b="1" dirty="0">
                <a:solidFill>
                  <a:schemeClr val="tx1"/>
                </a:solidFill>
                <a:latin typeface="Helvetica" pitchFamily="2" charset="0"/>
              </a:rPr>
              <a:t>Perpetrator of GBV</a:t>
            </a:r>
            <a:endParaRPr lang="en-GB" sz="2000" dirty="0">
              <a:solidFill>
                <a:schemeClr val="tx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09161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traight Connector 26"/>
          <p:cNvSpPr/>
          <p:nvPr/>
        </p:nvSpPr>
        <p:spPr>
          <a:xfrm>
            <a:off x="7879719" y="1560953"/>
            <a:ext cx="28651" cy="3736094"/>
          </a:xfrm>
          <a:prstGeom prst="line">
            <a:avLst/>
          </a:prstGeom>
          <a:ln w="6350">
            <a:solidFill>
              <a:srgbClr val="B5B5B5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6" name="Title 1"/>
          <p:cNvSpPr txBox="1"/>
          <p:nvPr/>
        </p:nvSpPr>
        <p:spPr>
          <a:xfrm>
            <a:off x="537898" y="699908"/>
            <a:ext cx="10454780" cy="649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/>
          <a:p>
            <a:pPr>
              <a:lnSpc>
                <a:spcPct val="90000"/>
              </a:lnSpc>
              <a:defRPr sz="4000"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>
                <a:solidFill>
                  <a:srgbClr val="0A1460"/>
                </a:solidFill>
              </a:rPr>
              <a:t>II. Severity of GBV against Men in Myanmar</a:t>
            </a:r>
            <a:endParaRPr dirty="0"/>
          </a:p>
        </p:txBody>
      </p:sp>
      <p:pic>
        <p:nvPicPr>
          <p:cNvPr id="157" name="LAW_decorative icon.png" descr="LAW_decorative ic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670392" y="-14289"/>
            <a:ext cx="536782" cy="49445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C23CA3D-1399-0B4A-8E08-C2326F2AE9D4}"/>
              </a:ext>
            </a:extLst>
          </p:cNvPr>
          <p:cNvGrpSpPr/>
          <p:nvPr/>
        </p:nvGrpSpPr>
        <p:grpSpPr>
          <a:xfrm>
            <a:off x="518661" y="5932732"/>
            <a:ext cx="11154679" cy="777212"/>
            <a:chOff x="518661" y="5932732"/>
            <a:chExt cx="11154679" cy="777212"/>
          </a:xfrm>
        </p:grpSpPr>
        <p:sp>
          <p:nvSpPr>
            <p:cNvPr id="15" name="Straight Connector 35">
              <a:extLst>
                <a:ext uri="{FF2B5EF4-FFF2-40B4-BE49-F238E27FC236}">
                  <a16:creationId xmlns:a16="http://schemas.microsoft.com/office/drawing/2014/main" id="{538534CE-E27B-104C-AA73-43A28DAEC262}"/>
                </a:ext>
              </a:extLst>
            </p:cNvPr>
            <p:cNvSpPr/>
            <p:nvPr/>
          </p:nvSpPr>
          <p:spPr>
            <a:xfrm>
              <a:off x="518661" y="5932732"/>
              <a:ext cx="11154679" cy="1"/>
            </a:xfrm>
            <a:prstGeom prst="line">
              <a:avLst/>
            </a:prstGeom>
            <a:ln w="12700">
              <a:solidFill>
                <a:srgbClr val="CECECD"/>
              </a:solidFill>
              <a:miter/>
            </a:ln>
          </p:spPr>
          <p:txBody>
            <a:bodyPr lIns="45719" rIns="45719"/>
            <a:lstStyle/>
            <a:p>
              <a:endParaRPr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3F0458F-C35D-AB47-8787-F85C0433C176}"/>
                </a:ext>
              </a:extLst>
            </p:cNvPr>
            <p:cNvGrpSpPr/>
            <p:nvPr/>
          </p:nvGrpSpPr>
          <p:grpSpPr>
            <a:xfrm>
              <a:off x="598459" y="6033516"/>
              <a:ext cx="10815163" cy="676428"/>
              <a:chOff x="598459" y="6033516"/>
              <a:chExt cx="10815163" cy="676428"/>
            </a:xfrm>
          </p:grpSpPr>
          <p:sp>
            <p:nvSpPr>
              <p:cNvPr id="17" name="Rectangle 38">
                <a:extLst>
                  <a:ext uri="{FF2B5EF4-FFF2-40B4-BE49-F238E27FC236}">
                    <a16:creationId xmlns:a16="http://schemas.microsoft.com/office/drawing/2014/main" id="{E6FCE9F4-0442-9045-BAAA-A5E2B3B3D450}"/>
                  </a:ext>
                </a:extLst>
              </p:cNvPr>
              <p:cNvSpPr txBox="1"/>
              <p:nvPr/>
            </p:nvSpPr>
            <p:spPr>
              <a:xfrm>
                <a:off x="598459" y="6054400"/>
                <a:ext cx="4314845" cy="60016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>
                  <a:defRPr sz="1100">
                    <a:solidFill>
                      <a:srgbClr val="B5B5B5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r>
                  <a:rPr lang="en-US" dirty="0"/>
                  <a:t>They Took Me To A Dark Place</a:t>
                </a:r>
                <a:endParaRPr dirty="0"/>
              </a:p>
              <a:p>
                <a:pPr>
                  <a:defRPr sz="1900">
                    <a:latin typeface="+mj-lt"/>
                    <a:ea typeface="+mj-ea"/>
                    <a:cs typeface="+mj-cs"/>
                    <a:sym typeface="Helvetica"/>
                  </a:defRPr>
                </a:pPr>
                <a:r>
                  <a:rPr lang="en-GB" sz="1100" dirty="0">
                    <a:solidFill>
                      <a:srgbClr val="B5B5B5"/>
                    </a:solidFill>
                    <a:sym typeface="Helvetica"/>
                  </a:rPr>
                  <a:t>The Experiences and Needs of Rohingya Hijra and Male Survivors of Sexual and Gender-Based Violence </a:t>
                </a: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7B6BF3AD-DB64-F34E-893E-F9A42852898A}"/>
                  </a:ext>
                </a:extLst>
              </p:cNvPr>
              <p:cNvGrpSpPr/>
              <p:nvPr/>
            </p:nvGrpSpPr>
            <p:grpSpPr>
              <a:xfrm>
                <a:off x="8544945" y="6033516"/>
                <a:ext cx="2868677" cy="676428"/>
                <a:chOff x="8544945" y="6033516"/>
                <a:chExt cx="2868677" cy="676428"/>
              </a:xfrm>
            </p:grpSpPr>
            <p:pic>
              <p:nvPicPr>
                <p:cNvPr id="19" name="LAW_all Brandmarks stacked_colour.png" descr="LAW_all Brandmarks stacked_colour.png">
                  <a:extLst>
                    <a:ext uri="{FF2B5EF4-FFF2-40B4-BE49-F238E27FC236}">
                      <a16:creationId xmlns:a16="http://schemas.microsoft.com/office/drawing/2014/main" id="{A343FF96-D280-EF4A-AC6B-6FACFEAF83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>
                <a:xfrm>
                  <a:off x="10253346" y="6183082"/>
                  <a:ext cx="1160276" cy="434970"/>
                </a:xfrm>
                <a:prstGeom prst="rect">
                  <a:avLst/>
                </a:prstGeom>
                <a:ln w="12700">
                  <a:miter lim="400000"/>
                </a:ln>
              </p:spPr>
            </p:pic>
            <p:sp>
              <p:nv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9FDC0400-89F6-144F-8C70-55573896FF13}"/>
                    </a:ext>
                  </a:extLst>
                </p:cNvPr>
                <p:cNvSpPr/>
                <p:nvPr/>
              </p:nvSpPr>
              <p:spPr>
                <a:xfrm>
                  <a:off x="9992473" y="6033516"/>
                  <a:ext cx="11063" cy="676428"/>
                </a:xfrm>
                <a:prstGeom prst="line">
                  <a:avLst/>
                </a:prstGeom>
                <a:ln w="6350">
                  <a:solidFill>
                    <a:srgbClr val="B5B5B5"/>
                  </a:solidFill>
                  <a:miter/>
                </a:ln>
              </p:spPr>
              <p:txBody>
                <a:bodyPr lIns="45719" rIns="45719"/>
                <a:lstStyle/>
                <a:p>
                  <a:endParaRPr/>
                </a:p>
              </p:txBody>
            </p:sp>
            <p:pic>
              <p:nvPicPr>
                <p:cNvPr id="21" name="Picture 20" descr="Graphical user interface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C1B1A74D-C8FB-E44E-B536-F105681369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4945" y="6103391"/>
                  <a:ext cx="1333942" cy="566876"/>
                </a:xfrm>
                <a:prstGeom prst="rect">
                  <a:avLst/>
                </a:prstGeom>
              </p:spPr>
            </p:pic>
          </p:grpSp>
        </p:grpSp>
      </p:grp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2613C2D-A70B-8944-81CF-591E789AB5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7024392"/>
              </p:ext>
            </p:extLst>
          </p:nvPr>
        </p:nvGraphicFramePr>
        <p:xfrm>
          <a:off x="631648" y="1470919"/>
          <a:ext cx="7058509" cy="4361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4960FEB9-FF2D-5C45-82EA-8005E77242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1656364"/>
              </p:ext>
            </p:extLst>
          </p:nvPr>
        </p:nvGraphicFramePr>
        <p:xfrm>
          <a:off x="7773800" y="1519911"/>
          <a:ext cx="4459472" cy="3273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5404A065-5197-054C-857F-2C19BA7E72BE}"/>
              </a:ext>
            </a:extLst>
          </p:cNvPr>
          <p:cNvSpPr txBox="1"/>
          <p:nvPr/>
        </p:nvSpPr>
        <p:spPr>
          <a:xfrm>
            <a:off x="8097933" y="4746413"/>
            <a:ext cx="379450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b="1" dirty="0">
                <a:solidFill>
                  <a:schemeClr val="tx1"/>
                </a:solidFill>
                <a:latin typeface="Helvetica" pitchFamily="2" charset="0"/>
              </a:rPr>
              <a:t>97.4% of incidents of GBV perpetrated by ’military or police’</a:t>
            </a:r>
            <a:endParaRPr lang="en-GB" dirty="0">
              <a:solidFill>
                <a:schemeClr val="tx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22176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9A36EA-9C67-4046-87BA-08EE903F93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69"/>
          <a:stretch/>
        </p:blipFill>
        <p:spPr>
          <a:xfrm>
            <a:off x="8261026" y="0"/>
            <a:ext cx="3946148" cy="5964660"/>
          </a:xfrm>
          <a:prstGeom prst="rect">
            <a:avLst/>
          </a:prstGeom>
        </p:spPr>
      </p:pic>
      <p:sp>
        <p:nvSpPr>
          <p:cNvPr id="163" name="Title 1"/>
          <p:cNvSpPr txBox="1"/>
          <p:nvPr/>
        </p:nvSpPr>
        <p:spPr>
          <a:xfrm>
            <a:off x="518660" y="1613417"/>
            <a:ext cx="7321473" cy="4055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/>
          <a:p>
            <a:pPr marL="571500" indent="-571500" algn="just">
              <a:lnSpc>
                <a:spcPct val="90000"/>
              </a:lnSpc>
              <a:buFont typeface="Arial" panose="020B0604020202020204" pitchFamily="34" charset="0"/>
              <a:buChar char="•"/>
              <a:defRPr sz="4000">
                <a:latin typeface="+mj-lt"/>
                <a:ea typeface="+mj-ea"/>
                <a:cs typeface="+mj-cs"/>
                <a:sym typeface="Helvetica"/>
              </a:defRPr>
            </a:pPr>
            <a:r>
              <a:rPr lang="en-US" sz="2200" b="1" dirty="0">
                <a:solidFill>
                  <a:srgbClr val="002060"/>
                </a:solidFill>
              </a:rPr>
              <a:t>92.9% </a:t>
            </a:r>
            <a:r>
              <a:rPr lang="en-US" sz="2200" dirty="0">
                <a:solidFill>
                  <a:srgbClr val="002060"/>
                </a:solidFill>
              </a:rPr>
              <a:t>of male respondents report </a:t>
            </a:r>
            <a:r>
              <a:rPr lang="en-US" sz="2200" b="1" dirty="0">
                <a:solidFill>
                  <a:srgbClr val="002060"/>
                </a:solidFill>
              </a:rPr>
              <a:t>physical pain.</a:t>
            </a:r>
          </a:p>
          <a:p>
            <a:pPr marL="571500" indent="-571500" algn="just">
              <a:lnSpc>
                <a:spcPct val="90000"/>
              </a:lnSpc>
              <a:buFont typeface="Arial" panose="020B0604020202020204" pitchFamily="34" charset="0"/>
              <a:buChar char="•"/>
              <a:defRPr sz="4000">
                <a:latin typeface="+mj-lt"/>
                <a:ea typeface="+mj-ea"/>
                <a:cs typeface="+mj-cs"/>
                <a:sym typeface="Helvetica"/>
              </a:defRPr>
            </a:pPr>
            <a:endParaRPr lang="en-US" sz="2200" b="1" dirty="0">
              <a:solidFill>
                <a:srgbClr val="002060"/>
              </a:solidFill>
            </a:endParaRPr>
          </a:p>
          <a:p>
            <a:pPr marL="571500" indent="-571500" algn="just">
              <a:lnSpc>
                <a:spcPct val="90000"/>
              </a:lnSpc>
              <a:buFont typeface="Arial" panose="020B0604020202020204" pitchFamily="34" charset="0"/>
              <a:buChar char="•"/>
              <a:defRPr sz="4000">
                <a:latin typeface="+mj-lt"/>
                <a:ea typeface="+mj-ea"/>
                <a:cs typeface="+mj-cs"/>
                <a:sym typeface="Helvetica"/>
              </a:defRPr>
            </a:pPr>
            <a:r>
              <a:rPr lang="en-GB" sz="2200" b="1" dirty="0">
                <a:solidFill>
                  <a:srgbClr val="002060"/>
                </a:solidFill>
              </a:rPr>
              <a:t>83.3% </a:t>
            </a:r>
            <a:r>
              <a:rPr lang="en-GB" sz="2200" dirty="0">
                <a:solidFill>
                  <a:srgbClr val="002060"/>
                </a:solidFill>
              </a:rPr>
              <a:t>reported feeling </a:t>
            </a:r>
            <a:r>
              <a:rPr lang="en-GB" sz="2200" b="1" dirty="0">
                <a:solidFill>
                  <a:srgbClr val="002060"/>
                </a:solidFill>
              </a:rPr>
              <a:t>hopeless</a:t>
            </a:r>
            <a:r>
              <a:rPr lang="en-GB" sz="2200" dirty="0">
                <a:solidFill>
                  <a:srgbClr val="002060"/>
                </a:solidFill>
              </a:rPr>
              <a:t> </a:t>
            </a:r>
            <a:r>
              <a:rPr lang="en-GB" sz="2200" dirty="0">
                <a:solidFill>
                  <a:srgbClr val="002060"/>
                </a:solidFill>
                <a:sym typeface="Helvetica"/>
              </a:rPr>
              <a:t>afraid ‘most of the time’ or ‘all of the time.’</a:t>
            </a:r>
          </a:p>
          <a:p>
            <a:pPr marL="571500" indent="-571500" algn="just">
              <a:lnSpc>
                <a:spcPct val="90000"/>
              </a:lnSpc>
              <a:buFont typeface="Arial" panose="020B0604020202020204" pitchFamily="34" charset="0"/>
              <a:buChar char="•"/>
              <a:defRPr sz="4000">
                <a:latin typeface="+mj-lt"/>
                <a:ea typeface="+mj-ea"/>
                <a:cs typeface="+mj-cs"/>
                <a:sym typeface="Helvetica"/>
              </a:defRPr>
            </a:pPr>
            <a:endParaRPr lang="en-GB" sz="2200" dirty="0">
              <a:solidFill>
                <a:srgbClr val="002060"/>
              </a:solidFill>
            </a:endParaRPr>
          </a:p>
          <a:p>
            <a:pPr marL="571500" indent="-571500" algn="just">
              <a:lnSpc>
                <a:spcPct val="90000"/>
              </a:lnSpc>
              <a:buFont typeface="Arial" panose="020B0604020202020204" pitchFamily="34" charset="0"/>
              <a:buChar char="•"/>
              <a:defRPr sz="4000">
                <a:latin typeface="+mj-lt"/>
                <a:ea typeface="+mj-ea"/>
                <a:cs typeface="+mj-cs"/>
                <a:sym typeface="Helvetica"/>
              </a:defRPr>
            </a:pPr>
            <a:r>
              <a:rPr lang="en-GB" sz="2200" b="1" dirty="0">
                <a:solidFill>
                  <a:srgbClr val="002060"/>
                </a:solidFill>
                <a:sym typeface="Helvetica"/>
              </a:rPr>
              <a:t>78.5%  </a:t>
            </a:r>
            <a:r>
              <a:rPr lang="en-GB" sz="2200" dirty="0">
                <a:solidFill>
                  <a:srgbClr val="002060"/>
                </a:solidFill>
                <a:sym typeface="Helvetica"/>
              </a:rPr>
              <a:t>reported feeling </a:t>
            </a:r>
            <a:r>
              <a:rPr lang="en-GB" sz="2200" b="1" dirty="0">
                <a:solidFill>
                  <a:srgbClr val="002060"/>
                </a:solidFill>
                <a:sym typeface="Helvetica"/>
              </a:rPr>
              <a:t>afraid</a:t>
            </a:r>
            <a:r>
              <a:rPr lang="en-GB" sz="2200" dirty="0">
                <a:solidFill>
                  <a:srgbClr val="002060"/>
                </a:solidFill>
                <a:sym typeface="Helvetica"/>
              </a:rPr>
              <a:t> ‘most of the time’ or ‘all of the time.’</a:t>
            </a:r>
          </a:p>
          <a:p>
            <a:pPr marL="571500" indent="-571500" algn="just">
              <a:lnSpc>
                <a:spcPct val="90000"/>
              </a:lnSpc>
              <a:buFont typeface="Arial" panose="020B0604020202020204" pitchFamily="34" charset="0"/>
              <a:buChar char="•"/>
              <a:defRPr sz="4000">
                <a:latin typeface="+mj-lt"/>
                <a:ea typeface="+mj-ea"/>
                <a:cs typeface="+mj-cs"/>
                <a:sym typeface="Helvetica"/>
              </a:defRPr>
            </a:pPr>
            <a:endParaRPr lang="en-GB" sz="2200" dirty="0">
              <a:solidFill>
                <a:srgbClr val="002060"/>
              </a:solidFill>
              <a:sym typeface="Helvetica"/>
            </a:endParaRPr>
          </a:p>
          <a:p>
            <a:pPr marL="571500" indent="-571500" algn="just">
              <a:lnSpc>
                <a:spcPct val="90000"/>
              </a:lnSpc>
              <a:buFont typeface="Arial" panose="020B0604020202020204" pitchFamily="34" charset="0"/>
              <a:buChar char="•"/>
              <a:defRPr sz="4000">
                <a:latin typeface="+mj-lt"/>
                <a:ea typeface="+mj-ea"/>
                <a:cs typeface="+mj-cs"/>
                <a:sym typeface="Helvetica"/>
              </a:defRPr>
            </a:pPr>
            <a:r>
              <a:rPr lang="en-GB" sz="2200" b="1" dirty="0">
                <a:solidFill>
                  <a:srgbClr val="002060"/>
                </a:solidFill>
                <a:sym typeface="Helvetica"/>
              </a:rPr>
              <a:t>66.7% </a:t>
            </a:r>
            <a:r>
              <a:rPr lang="en-GB" sz="2200" dirty="0">
                <a:solidFill>
                  <a:srgbClr val="002060"/>
                </a:solidFill>
                <a:sym typeface="Helvetica"/>
              </a:rPr>
              <a:t>reported being </a:t>
            </a:r>
            <a:r>
              <a:rPr lang="en-GB" sz="2200" b="1" dirty="0">
                <a:solidFill>
                  <a:srgbClr val="002060"/>
                </a:solidFill>
                <a:sym typeface="Helvetica"/>
              </a:rPr>
              <a:t>unable to carry out essential activities </a:t>
            </a:r>
            <a:r>
              <a:rPr lang="en-GB" sz="2200" dirty="0">
                <a:solidFill>
                  <a:srgbClr val="002060"/>
                </a:solidFill>
                <a:sym typeface="Helvetica"/>
              </a:rPr>
              <a:t>‘most of the time’ or ‘all of the time.’</a:t>
            </a:r>
          </a:p>
          <a:p>
            <a:pPr marL="571500" indent="-571500" algn="just">
              <a:lnSpc>
                <a:spcPct val="90000"/>
              </a:lnSpc>
              <a:buFont typeface="Arial" panose="020B0604020202020204" pitchFamily="34" charset="0"/>
              <a:buChar char="•"/>
              <a:defRPr sz="4000">
                <a:latin typeface="+mj-lt"/>
                <a:ea typeface="+mj-ea"/>
                <a:cs typeface="+mj-cs"/>
                <a:sym typeface="Helvetica"/>
              </a:defRPr>
            </a:pPr>
            <a:endParaRPr lang="en-GB" sz="2200" dirty="0">
              <a:solidFill>
                <a:srgbClr val="002060"/>
              </a:solidFill>
              <a:sym typeface="Helvetica"/>
            </a:endParaRPr>
          </a:p>
          <a:p>
            <a:pPr marL="571500" indent="-571500" algn="just">
              <a:lnSpc>
                <a:spcPct val="90000"/>
              </a:lnSpc>
              <a:buFont typeface="Arial" panose="020B0604020202020204" pitchFamily="34" charset="0"/>
              <a:buChar char="•"/>
              <a:defRPr sz="4000">
                <a:latin typeface="+mj-lt"/>
                <a:ea typeface="+mj-ea"/>
                <a:cs typeface="+mj-cs"/>
                <a:sym typeface="Helvetica"/>
              </a:defRPr>
            </a:pPr>
            <a:r>
              <a:rPr lang="en-GB" sz="2200" dirty="0">
                <a:solidFill>
                  <a:srgbClr val="002060"/>
                </a:solidFill>
                <a:sym typeface="Helvetica"/>
              </a:rPr>
              <a:t>Just</a:t>
            </a:r>
            <a:r>
              <a:rPr lang="en-GB" sz="2200" dirty="0">
                <a:solidFill>
                  <a:srgbClr val="E31140"/>
                </a:solidFill>
                <a:sym typeface="Helvetica"/>
              </a:rPr>
              <a:t> </a:t>
            </a:r>
            <a:r>
              <a:rPr lang="en-GB" sz="2200" b="1" dirty="0">
                <a:solidFill>
                  <a:srgbClr val="E31140"/>
                </a:solidFill>
                <a:sym typeface="Helvetica"/>
              </a:rPr>
              <a:t>35.7% </a:t>
            </a:r>
            <a:r>
              <a:rPr lang="en-GB" sz="2200" dirty="0">
                <a:solidFill>
                  <a:srgbClr val="002060"/>
                </a:solidFill>
                <a:sym typeface="Helvetica"/>
              </a:rPr>
              <a:t>of male and </a:t>
            </a:r>
            <a:r>
              <a:rPr lang="en-GB" sz="2200" b="1" dirty="0">
                <a:solidFill>
                  <a:srgbClr val="E31140"/>
                </a:solidFill>
                <a:sym typeface="Helvetica"/>
              </a:rPr>
              <a:t>16.7% </a:t>
            </a:r>
            <a:r>
              <a:rPr lang="en-GB" sz="2200" dirty="0">
                <a:solidFill>
                  <a:srgbClr val="002060"/>
                </a:solidFill>
                <a:sym typeface="Helvetica"/>
              </a:rPr>
              <a:t>of hijra respondents </a:t>
            </a:r>
            <a:r>
              <a:rPr lang="en-GB" sz="2200" b="1" dirty="0">
                <a:solidFill>
                  <a:srgbClr val="E31140"/>
                </a:solidFill>
                <a:sym typeface="Helvetica"/>
              </a:rPr>
              <a:t>received services.</a:t>
            </a:r>
            <a:endParaRPr sz="2200" b="1" dirty="0">
              <a:solidFill>
                <a:srgbClr val="E31140"/>
              </a:solidFill>
            </a:endParaRPr>
          </a:p>
        </p:txBody>
      </p:sp>
      <p:pic>
        <p:nvPicPr>
          <p:cNvPr id="170" name="LAW_decorative icon.png" descr="LAW_decorative ico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670392" y="-14289"/>
            <a:ext cx="536782" cy="49445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1813D087-DEC1-A145-AD86-F25EBE219A85}"/>
              </a:ext>
            </a:extLst>
          </p:cNvPr>
          <p:cNvGrpSpPr/>
          <p:nvPr/>
        </p:nvGrpSpPr>
        <p:grpSpPr>
          <a:xfrm>
            <a:off x="518661" y="5932732"/>
            <a:ext cx="11154679" cy="777212"/>
            <a:chOff x="518661" y="5932732"/>
            <a:chExt cx="11154679" cy="777212"/>
          </a:xfrm>
        </p:grpSpPr>
        <p:sp>
          <p:nvSpPr>
            <p:cNvPr id="31" name="Straight Connector 35">
              <a:extLst>
                <a:ext uri="{FF2B5EF4-FFF2-40B4-BE49-F238E27FC236}">
                  <a16:creationId xmlns:a16="http://schemas.microsoft.com/office/drawing/2014/main" id="{D2B6FDB5-D162-2641-B8DF-E5DE56B3DE33}"/>
                </a:ext>
              </a:extLst>
            </p:cNvPr>
            <p:cNvSpPr/>
            <p:nvPr/>
          </p:nvSpPr>
          <p:spPr>
            <a:xfrm>
              <a:off x="518661" y="5932732"/>
              <a:ext cx="11154679" cy="1"/>
            </a:xfrm>
            <a:prstGeom prst="line">
              <a:avLst/>
            </a:prstGeom>
            <a:ln w="12700">
              <a:solidFill>
                <a:srgbClr val="CECECD"/>
              </a:solidFill>
              <a:miter/>
            </a:ln>
          </p:spPr>
          <p:txBody>
            <a:bodyPr lIns="45719" rIns="45719"/>
            <a:lstStyle/>
            <a:p>
              <a:endParaRPr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FD1B9DF-5DC8-3548-9950-DF0E72AFFFBB}"/>
                </a:ext>
              </a:extLst>
            </p:cNvPr>
            <p:cNvGrpSpPr/>
            <p:nvPr/>
          </p:nvGrpSpPr>
          <p:grpSpPr>
            <a:xfrm>
              <a:off x="598459" y="6033516"/>
              <a:ext cx="10815163" cy="676428"/>
              <a:chOff x="598459" y="6033516"/>
              <a:chExt cx="10815163" cy="676428"/>
            </a:xfrm>
          </p:grpSpPr>
          <p:sp>
            <p:nvSpPr>
              <p:cNvPr id="33" name="Rectangle 38">
                <a:extLst>
                  <a:ext uri="{FF2B5EF4-FFF2-40B4-BE49-F238E27FC236}">
                    <a16:creationId xmlns:a16="http://schemas.microsoft.com/office/drawing/2014/main" id="{EC17636B-8B05-0943-80E3-5F3AA0BBAC93}"/>
                  </a:ext>
                </a:extLst>
              </p:cNvPr>
              <p:cNvSpPr txBox="1"/>
              <p:nvPr/>
            </p:nvSpPr>
            <p:spPr>
              <a:xfrm>
                <a:off x="598459" y="6054400"/>
                <a:ext cx="4314845" cy="60016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>
                  <a:defRPr sz="1100">
                    <a:solidFill>
                      <a:srgbClr val="B5B5B5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r>
                  <a:rPr lang="en-US" dirty="0"/>
                  <a:t>They Took Me To A Dark Place</a:t>
                </a:r>
                <a:endParaRPr dirty="0"/>
              </a:p>
              <a:p>
                <a:pPr>
                  <a:defRPr sz="1900">
                    <a:latin typeface="+mj-lt"/>
                    <a:ea typeface="+mj-ea"/>
                    <a:cs typeface="+mj-cs"/>
                    <a:sym typeface="Helvetica"/>
                  </a:defRPr>
                </a:pPr>
                <a:r>
                  <a:rPr lang="en-GB" sz="1100" dirty="0">
                    <a:solidFill>
                      <a:srgbClr val="B5B5B5"/>
                    </a:solidFill>
                    <a:sym typeface="Helvetica"/>
                  </a:rPr>
                  <a:t>The Experiences and Needs of Rohingya Hijra and Male Survivors of Sexual and Gender-Based Violence </a:t>
                </a:r>
              </a:p>
            </p:txBody>
          </p: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135BA6FD-BF1D-CC4D-8F85-AA9126C4EECA}"/>
                  </a:ext>
                </a:extLst>
              </p:cNvPr>
              <p:cNvGrpSpPr/>
              <p:nvPr/>
            </p:nvGrpSpPr>
            <p:grpSpPr>
              <a:xfrm>
                <a:off x="8544945" y="6033516"/>
                <a:ext cx="2868677" cy="676428"/>
                <a:chOff x="8544945" y="6033516"/>
                <a:chExt cx="2868677" cy="676428"/>
              </a:xfrm>
            </p:grpSpPr>
            <p:pic>
              <p:nvPicPr>
                <p:cNvPr id="35" name="LAW_all Brandmarks stacked_colour.png" descr="LAW_all Brandmarks stacked_colour.png">
                  <a:extLst>
                    <a:ext uri="{FF2B5EF4-FFF2-40B4-BE49-F238E27FC236}">
                      <a16:creationId xmlns:a16="http://schemas.microsoft.com/office/drawing/2014/main" id="{C178CC05-AEA6-4343-AE26-933E5BB757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>
                <a:xfrm>
                  <a:off x="10253346" y="6183082"/>
                  <a:ext cx="1160276" cy="434970"/>
                </a:xfrm>
                <a:prstGeom prst="rect">
                  <a:avLst/>
                </a:prstGeom>
                <a:ln w="12700">
                  <a:miter lim="400000"/>
                </a:ln>
              </p:spPr>
            </p:pic>
            <p:sp>
              <p:nv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3A645F4B-C8A7-E74A-8C85-B6EBE3781017}"/>
                    </a:ext>
                  </a:extLst>
                </p:cNvPr>
                <p:cNvSpPr/>
                <p:nvPr/>
              </p:nvSpPr>
              <p:spPr>
                <a:xfrm>
                  <a:off x="9992473" y="6033516"/>
                  <a:ext cx="11063" cy="676428"/>
                </a:xfrm>
                <a:prstGeom prst="line">
                  <a:avLst/>
                </a:prstGeom>
                <a:ln w="6350">
                  <a:solidFill>
                    <a:srgbClr val="B5B5B5"/>
                  </a:solidFill>
                  <a:miter/>
                </a:ln>
              </p:spPr>
              <p:txBody>
                <a:bodyPr lIns="45719" rIns="45719"/>
                <a:lstStyle/>
                <a:p>
                  <a:endParaRPr/>
                </a:p>
              </p:txBody>
            </p:sp>
            <p:pic>
              <p:nvPicPr>
                <p:cNvPr id="37" name="Picture 36" descr="Graphical user interface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910E39F4-E626-4A48-BC29-8CF33E11F7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4945" y="6103391"/>
                  <a:ext cx="1333942" cy="566876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8" name="Title 1">
            <a:extLst>
              <a:ext uri="{FF2B5EF4-FFF2-40B4-BE49-F238E27FC236}">
                <a16:creationId xmlns:a16="http://schemas.microsoft.com/office/drawing/2014/main" id="{91014317-9526-A243-9345-7FB57021F738}"/>
              </a:ext>
            </a:extLst>
          </p:cNvPr>
          <p:cNvSpPr txBox="1"/>
          <p:nvPr/>
        </p:nvSpPr>
        <p:spPr>
          <a:xfrm>
            <a:off x="537898" y="699908"/>
            <a:ext cx="10123618" cy="649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/>
          <a:p>
            <a:pPr>
              <a:lnSpc>
                <a:spcPct val="90000"/>
              </a:lnSpc>
              <a:defRPr sz="4000"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>
                <a:solidFill>
                  <a:srgbClr val="0A1460"/>
                </a:solidFill>
              </a:rPr>
              <a:t>III. Survivor Needs Not Met</a:t>
            </a:r>
            <a:endParaRPr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14876</TotalTime>
  <Words>1214</Words>
  <Application>Microsoft Office PowerPoint</Application>
  <PresentationFormat>Widescreen</PresentationFormat>
  <Paragraphs>161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Avenir Next</vt:lpstr>
      <vt:lpstr>Calibri</vt:lpstr>
      <vt:lpstr>Calibri Light</vt:lpstr>
      <vt:lpstr>Century Gothic</vt:lpstr>
      <vt:lpstr>Helvetica</vt:lpstr>
      <vt:lpstr>Office Theme</vt:lpstr>
      <vt:lpstr>1_Office Theme</vt:lpstr>
      <vt:lpstr>They Took Me To A Dark Place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They Took Me To A Dark Place</dc:title>
  <dc:creator>Jack</dc:creator>
  <cp:lastModifiedBy>Nazmul</cp:lastModifiedBy>
  <cp:revision>20</cp:revision>
  <dcterms:modified xsi:type="dcterms:W3CDTF">2023-07-25T02:55:53Z</dcterms:modified>
</cp:coreProperties>
</file>