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Arial Narrow"/>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0" roundtripDataSignature="AMtx7mgB72SW2RGm2vAS/tMKe0XvHsPP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Narrow-bold.fntdata"/><Relationship Id="rId16" Type="http://schemas.openxmlformats.org/officeDocument/2006/relationships/font" Target="fonts/ArialNarrow-regular.fntdata"/><Relationship Id="rId5" Type="http://schemas.openxmlformats.org/officeDocument/2006/relationships/notesMaster" Target="notesMasters/notesMaster1.xml"/><Relationship Id="rId19" Type="http://schemas.openxmlformats.org/officeDocument/2006/relationships/font" Target="fonts/ArialNarrow-boldItalic.fntdata"/><Relationship Id="rId6" Type="http://schemas.openxmlformats.org/officeDocument/2006/relationships/slide" Target="slides/slide1.xml"/><Relationship Id="rId18" Type="http://schemas.openxmlformats.org/officeDocument/2006/relationships/font" Target="fonts/ArialNarrow-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0" name="Google Shape;1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71" name="Google Shape;17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94" name="Google Shape;94;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03" name="Google Shape;103;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12" name="Google Shape;11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 name="Google Shape;12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22" name="Google Shape;12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 name="Google Shape;13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32" name="Google Shape;132;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41" name="Google Shape;14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49" name="Google Shape;14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95250" lvl="0" marL="171450" rtl="0" algn="l">
              <a:spcBef>
                <a:spcPts val="0"/>
              </a:spcBef>
              <a:spcAft>
                <a:spcPts val="0"/>
              </a:spcAft>
              <a:buClr>
                <a:schemeClr val="dk1"/>
              </a:buClr>
              <a:buSzPts val="1200"/>
              <a:buFont typeface="Arial"/>
              <a:buNone/>
            </a:pPr>
            <a:r>
              <a:t/>
            </a:r>
            <a:endParaRPr b="0"/>
          </a:p>
        </p:txBody>
      </p:sp>
      <p:sp>
        <p:nvSpPr>
          <p:cNvPr id="157" name="Google Shape;157;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1"/>
          <p:cNvSpPr txBox="1"/>
          <p:nvPr>
            <p:ph idx="1" type="body"/>
          </p:nvPr>
        </p:nvSpPr>
        <p:spPr>
          <a:xfrm rot="5400000">
            <a:off x="2396331" y="57944"/>
            <a:ext cx="4351338"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2"/>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2"/>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2"/>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2"/>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2"/>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3"/>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3"/>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2" name="Google Shape;22;p13"/>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3"/>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3"/>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4"/>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4"/>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14"/>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4"/>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4"/>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5"/>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5"/>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15"/>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5"/>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16"/>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16"/>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6"/>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17"/>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17"/>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17"/>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17"/>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17"/>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17"/>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7"/>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18"/>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18"/>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8"/>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9"/>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9"/>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9"/>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9"/>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9"/>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0"/>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0"/>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20"/>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0"/>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0"/>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
          <p:cNvSpPr txBox="1"/>
          <p:nvPr>
            <p:ph type="title"/>
          </p:nvPr>
        </p:nvSpPr>
        <p:spPr>
          <a:xfrm>
            <a:off x="628650" y="365126"/>
            <a:ext cx="78867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1"/>
          <p:cNvSpPr txBox="1"/>
          <p:nvPr>
            <p:ph idx="1" type="body"/>
          </p:nvPr>
        </p:nvSpPr>
        <p:spPr>
          <a:xfrm>
            <a:off x="628650" y="1825625"/>
            <a:ext cx="78867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10" type="dt"/>
          </p:nvPr>
        </p:nvSpPr>
        <p:spPr>
          <a:xfrm>
            <a:off x="628650" y="6356351"/>
            <a:ext cx="2057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11" type="ftr"/>
          </p:nvPr>
        </p:nvSpPr>
        <p:spPr>
          <a:xfrm>
            <a:off x="3028950" y="6356351"/>
            <a:ext cx="30861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12" type="sldNum"/>
          </p:nvPr>
        </p:nvSpPr>
        <p:spPr>
          <a:xfrm>
            <a:off x="6457950" y="6356351"/>
            <a:ext cx="20574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9.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87" name="Shape 87"/>
        <p:cNvGrpSpPr/>
        <p:nvPr/>
      </p:nvGrpSpPr>
      <p:grpSpPr>
        <a:xfrm>
          <a:off x="0" y="0"/>
          <a:ext cx="0" cy="0"/>
          <a:chOff x="0" y="0"/>
          <a:chExt cx="0" cy="0"/>
        </a:xfrm>
      </p:grpSpPr>
      <p:sp>
        <p:nvSpPr>
          <p:cNvPr id="88" name="Google Shape;88;p1"/>
          <p:cNvSpPr/>
          <p:nvPr/>
        </p:nvSpPr>
        <p:spPr>
          <a:xfrm>
            <a:off x="1028700" y="2438400"/>
            <a:ext cx="7086600" cy="533400"/>
          </a:xfrm>
          <a:prstGeom prst="rect">
            <a:avLst/>
          </a:prstGeom>
          <a:noFill/>
          <a:ln>
            <a:noFill/>
          </a:ln>
        </p:spPr>
        <p:txBody>
          <a:bodyPr anchorCtr="0" anchor="t" bIns="0" lIns="0" spcFirstLastPara="1" rIns="40625" wrap="square" tIns="0">
            <a:noAutofit/>
          </a:bodyPr>
          <a:lstStyle/>
          <a:p>
            <a:pPr indent="-228600" lvl="0" marL="268288" marR="0" rtl="0" algn="ctr">
              <a:spcBef>
                <a:spcPts val="0"/>
              </a:spcBef>
              <a:spcAft>
                <a:spcPts val="0"/>
              </a:spcAft>
              <a:buClr>
                <a:schemeClr val="lt1"/>
              </a:buClr>
              <a:buSzPts val="5000"/>
              <a:buFont typeface="Noto Sans Symbols"/>
              <a:buNone/>
            </a:pPr>
            <a:r>
              <a:rPr b="0" i="0" lang="en-US" sz="4000" u="none" cap="none" strike="noStrike">
                <a:solidFill>
                  <a:schemeClr val="lt1"/>
                </a:solidFill>
                <a:latin typeface="Arial"/>
                <a:ea typeface="Arial"/>
                <a:cs typeface="Arial"/>
                <a:sym typeface="Arial"/>
              </a:rPr>
              <a:t>HUMANITARIAN ACCESS</a:t>
            </a:r>
            <a:endParaRPr b="0" i="0" sz="2500" u="none" cap="none" strike="noStrike">
              <a:solidFill>
                <a:schemeClr val="lt1"/>
              </a:solidFill>
              <a:latin typeface="Arial"/>
              <a:ea typeface="Arial"/>
              <a:cs typeface="Arial"/>
              <a:sym typeface="Arial"/>
            </a:endParaRPr>
          </a:p>
        </p:txBody>
      </p:sp>
      <p:pic>
        <p:nvPicPr>
          <p:cNvPr id="89" name="Google Shape;89;p1"/>
          <p:cNvPicPr preferRelativeResize="0"/>
          <p:nvPr/>
        </p:nvPicPr>
        <p:blipFill rotWithShape="1">
          <a:blip r:embed="rId3">
            <a:alphaModFix/>
          </a:blip>
          <a:srcRect b="0" l="0" r="0" t="0"/>
          <a:stretch/>
        </p:blipFill>
        <p:spPr>
          <a:xfrm>
            <a:off x="378056" y="5867400"/>
            <a:ext cx="8387888" cy="381713"/>
          </a:xfrm>
          <a:prstGeom prst="rect">
            <a:avLst/>
          </a:prstGeom>
          <a:noFill/>
          <a:ln>
            <a:noFill/>
          </a:ln>
          <a:effectLst>
            <a:reflection blurRad="0" dir="0" dist="0" endA="0" endPos="90000" fadeDir="5400000" kx="0" rotWithShape="0" algn="bl" stA="50000" stPos="0" sy="-100000" ky="0"/>
          </a:effectLst>
        </p:spPr>
      </p:pic>
      <p:pic>
        <p:nvPicPr>
          <p:cNvPr id="90" name="Google Shape;90;p1"/>
          <p:cNvPicPr preferRelativeResize="0"/>
          <p:nvPr/>
        </p:nvPicPr>
        <p:blipFill rotWithShape="1">
          <a:blip r:embed="rId4">
            <a:alphaModFix/>
          </a:blip>
          <a:srcRect b="0" l="0" r="0" t="0"/>
          <a:stretch/>
        </p:blipFill>
        <p:spPr>
          <a:xfrm>
            <a:off x="358775" y="358775"/>
            <a:ext cx="4106863" cy="615950"/>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10"/>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Conclusion</a:t>
            </a:r>
            <a:endParaRPr sz="4000">
              <a:solidFill>
                <a:srgbClr val="FFC000"/>
              </a:solidFill>
              <a:latin typeface="Arial Narrow"/>
              <a:ea typeface="Arial Narrow"/>
              <a:cs typeface="Arial Narrow"/>
              <a:sym typeface="Arial Narrow"/>
            </a:endParaRPr>
          </a:p>
        </p:txBody>
      </p:sp>
      <p:cxnSp>
        <p:nvCxnSpPr>
          <p:cNvPr id="174" name="Google Shape;174;p10"/>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75" name="Google Shape;175;p10"/>
          <p:cNvSpPr txBox="1"/>
          <p:nvPr/>
        </p:nvSpPr>
        <p:spPr>
          <a:xfrm>
            <a:off x="685800" y="1331640"/>
            <a:ext cx="7772400" cy="449003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70C0"/>
              </a:buClr>
              <a:buSzPts val="2000"/>
              <a:buFont typeface="Arial"/>
              <a:buNone/>
            </a:pPr>
            <a:r>
              <a:rPr lang="en-US" sz="2000" u="sng">
                <a:solidFill>
                  <a:srgbClr val="0070C0"/>
                </a:solidFill>
                <a:latin typeface="Calibri"/>
                <a:ea typeface="Calibri"/>
                <a:cs typeface="Calibri"/>
                <a:sym typeface="Calibri"/>
              </a:rPr>
              <a:t>Key take-aways</a:t>
            </a:r>
            <a:r>
              <a:rPr lang="en-US" sz="2000">
                <a:solidFill>
                  <a:srgbClr val="0070C0"/>
                </a:solidFill>
                <a:latin typeface="Calibri"/>
                <a:ea typeface="Calibri"/>
                <a:cs typeface="Calibri"/>
                <a:sym typeface="Calibri"/>
              </a:rPr>
              <a:t>: </a:t>
            </a:r>
            <a:endParaRPr/>
          </a:p>
          <a:p>
            <a:pPr indent="0" lvl="0" marL="0" marR="0" rtl="0" algn="l">
              <a:lnSpc>
                <a:spcPct val="90000"/>
              </a:lnSpc>
              <a:spcBef>
                <a:spcPts val="1000"/>
              </a:spcBef>
              <a:spcAft>
                <a:spcPts val="0"/>
              </a:spcAft>
              <a:buClr>
                <a:schemeClr val="dk1"/>
              </a:buClr>
              <a:buSzPts val="2000"/>
              <a:buFont typeface="Arial"/>
              <a:buNone/>
            </a:pPr>
            <a:r>
              <a:t/>
            </a:r>
            <a:endParaRPr sz="2000">
              <a:solidFill>
                <a:srgbClr val="0070C0"/>
              </a:solidFill>
              <a:latin typeface="Calibri"/>
              <a:ea typeface="Calibri"/>
              <a:cs typeface="Calibri"/>
              <a:sym typeface="Calibri"/>
            </a:endParaRPr>
          </a:p>
          <a:p>
            <a:pPr indent="-228600" lvl="0" marL="228600" marR="0" rtl="0" algn="just">
              <a:lnSpc>
                <a:spcPct val="90000"/>
              </a:lnSpc>
              <a:spcBef>
                <a:spcPts val="1200"/>
              </a:spcBef>
              <a:spcAft>
                <a:spcPts val="0"/>
              </a:spcAft>
              <a:buClr>
                <a:srgbClr val="0070C0"/>
              </a:buClr>
              <a:buSzPts val="2000"/>
              <a:buFont typeface="Noto Sans Symbols"/>
              <a:buChar char="❑"/>
            </a:pPr>
            <a:r>
              <a:rPr lang="en-US" sz="2000">
                <a:solidFill>
                  <a:srgbClr val="0070C0"/>
                </a:solidFill>
                <a:latin typeface="Calibri"/>
                <a:ea typeface="Calibri"/>
                <a:cs typeface="Calibri"/>
                <a:sym typeface="Calibri"/>
              </a:rPr>
              <a:t>Protection and Access are a shared responsibility. All OCHA staff have a role to play in supporting the access agenda. </a:t>
            </a:r>
            <a:endParaRPr/>
          </a:p>
          <a:p>
            <a:pPr indent="-228600" lvl="0" marL="228600" marR="0" rtl="0" algn="just">
              <a:lnSpc>
                <a:spcPct val="90000"/>
              </a:lnSpc>
              <a:spcBef>
                <a:spcPts val="1800"/>
              </a:spcBef>
              <a:spcAft>
                <a:spcPts val="0"/>
              </a:spcAft>
              <a:buClr>
                <a:srgbClr val="0070C0"/>
              </a:buClr>
              <a:buSzPts val="2000"/>
              <a:buFont typeface="Noto Sans Symbols"/>
              <a:buChar char="❑"/>
            </a:pPr>
            <a:r>
              <a:rPr lang="en-US" sz="2000">
                <a:solidFill>
                  <a:srgbClr val="0070C0"/>
                </a:solidFill>
                <a:latin typeface="Calibri"/>
                <a:ea typeface="Calibri"/>
                <a:cs typeface="Calibri"/>
                <a:sym typeface="Calibri"/>
              </a:rPr>
              <a:t>OCHA needs to be more systematic and predictable in its way it approaches access and protection. A strong analysis is the backbone of any access or protection action plan. </a:t>
            </a:r>
            <a:endParaRPr/>
          </a:p>
          <a:p>
            <a:pPr indent="-228600" lvl="0" marL="228600" marR="0" rtl="0" algn="just">
              <a:lnSpc>
                <a:spcPct val="90000"/>
              </a:lnSpc>
              <a:spcBef>
                <a:spcPts val="1800"/>
              </a:spcBef>
              <a:spcAft>
                <a:spcPts val="0"/>
              </a:spcAft>
              <a:buClr>
                <a:srgbClr val="0070C0"/>
              </a:buClr>
              <a:buSzPts val="2000"/>
              <a:buFont typeface="Noto Sans Symbols"/>
              <a:buChar char="❑"/>
            </a:pPr>
            <a:r>
              <a:rPr lang="en-US" sz="2000">
                <a:solidFill>
                  <a:srgbClr val="0070C0"/>
                </a:solidFill>
                <a:latin typeface="Calibri"/>
                <a:ea typeface="Calibri"/>
                <a:cs typeface="Calibri"/>
                <a:sym typeface="Calibri"/>
              </a:rPr>
              <a:t>Best practices, guidance and tools exist. They are captured in the Minimum Package of Services on Access. A Protection Essentials is under development. </a:t>
            </a:r>
            <a:endParaRPr/>
          </a:p>
          <a:p>
            <a:pPr indent="-228600" lvl="0" marL="228600" marR="0" rtl="0" algn="just">
              <a:lnSpc>
                <a:spcPct val="90000"/>
              </a:lnSpc>
              <a:spcBef>
                <a:spcPts val="1800"/>
              </a:spcBef>
              <a:spcAft>
                <a:spcPts val="0"/>
              </a:spcAft>
              <a:buClr>
                <a:srgbClr val="0070C0"/>
              </a:buClr>
              <a:buSzPts val="2000"/>
              <a:buFont typeface="Noto Sans Symbols"/>
              <a:buChar char="❑"/>
            </a:pPr>
            <a:r>
              <a:rPr lang="en-US" sz="2000">
                <a:solidFill>
                  <a:srgbClr val="0070C0"/>
                </a:solidFill>
                <a:latin typeface="Calibri"/>
                <a:ea typeface="Calibri"/>
                <a:cs typeface="Calibri"/>
                <a:sym typeface="Calibri"/>
              </a:rPr>
              <a:t>PAPS is available to support you in the implementation of the access and protection portfolio.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b="0" i="0" lang="en-US" sz="4000" u="none" cap="none" strike="noStrike">
                <a:solidFill>
                  <a:srgbClr val="FFC000"/>
                </a:solidFill>
                <a:latin typeface="Arial Narrow"/>
                <a:ea typeface="Arial Narrow"/>
                <a:cs typeface="Arial Narrow"/>
                <a:sym typeface="Arial Narrow"/>
              </a:rPr>
              <a:t>Access: OCHA’s role on Access</a:t>
            </a:r>
            <a:endParaRPr b="0" i="0" sz="4000" u="none" cap="none" strike="noStrike">
              <a:solidFill>
                <a:srgbClr val="FFC000"/>
              </a:solidFill>
              <a:latin typeface="Arial Narrow"/>
              <a:ea typeface="Arial Narrow"/>
              <a:cs typeface="Arial Narrow"/>
              <a:sym typeface="Arial Narrow"/>
            </a:endParaRPr>
          </a:p>
        </p:txBody>
      </p:sp>
      <p:cxnSp>
        <p:nvCxnSpPr>
          <p:cNvPr id="97" name="Google Shape;97;p2"/>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pic>
        <p:nvPicPr>
          <p:cNvPr id="98" name="Google Shape;98;p2"/>
          <p:cNvPicPr preferRelativeResize="0"/>
          <p:nvPr/>
        </p:nvPicPr>
        <p:blipFill rotWithShape="1">
          <a:blip r:embed="rId3">
            <a:alphaModFix/>
          </a:blip>
          <a:srcRect b="43333" l="34682" r="49999" t="23332"/>
          <a:stretch/>
        </p:blipFill>
        <p:spPr>
          <a:xfrm>
            <a:off x="218441" y="1371600"/>
            <a:ext cx="4124960" cy="5048951"/>
          </a:xfrm>
          <a:prstGeom prst="rect">
            <a:avLst/>
          </a:prstGeom>
          <a:noFill/>
          <a:ln>
            <a:noFill/>
          </a:ln>
        </p:spPr>
      </p:pic>
      <p:sp>
        <p:nvSpPr>
          <p:cNvPr id="99" name="Google Shape;99;p2"/>
          <p:cNvSpPr/>
          <p:nvPr/>
        </p:nvSpPr>
        <p:spPr>
          <a:xfrm>
            <a:off x="4800600" y="990600"/>
            <a:ext cx="4175760" cy="5940088"/>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US" sz="2000" u="none" cap="none" strike="noStrike">
                <a:solidFill>
                  <a:srgbClr val="0070C0"/>
                </a:solidFill>
                <a:latin typeface="Calibri"/>
                <a:ea typeface="Calibri"/>
                <a:cs typeface="Calibri"/>
                <a:sym typeface="Calibri"/>
              </a:rPr>
              <a:t>At the </a:t>
            </a:r>
            <a:r>
              <a:rPr b="1" i="0" lang="en-US" sz="2000" u="none" cap="none" strike="noStrike">
                <a:solidFill>
                  <a:srgbClr val="0070C0"/>
                </a:solidFill>
                <a:latin typeface="Calibri"/>
                <a:ea typeface="Calibri"/>
                <a:cs typeface="Calibri"/>
                <a:sym typeface="Calibri"/>
              </a:rPr>
              <a:t>global level</a:t>
            </a:r>
            <a:r>
              <a:rPr b="0" i="0" lang="en-US" sz="2000" u="none" cap="none" strike="noStrike">
                <a:solidFill>
                  <a:srgbClr val="0070C0"/>
                </a:solidFill>
                <a:latin typeface="Calibri"/>
                <a:ea typeface="Calibri"/>
                <a:cs typeface="Calibri"/>
                <a:sym typeface="Calibri"/>
              </a:rPr>
              <a:t>, OCHA advocates for the safe, timely and unimpeded access including through reporting instances of grave concern to the Security Council, and supporting efforts to increase access on the ground. </a:t>
            </a:r>
            <a:endParaRPr/>
          </a:p>
          <a:p>
            <a:pPr indent="0" lvl="0" marL="0" marR="0" rtl="0" algn="l">
              <a:spcBef>
                <a:spcPts val="0"/>
              </a:spcBef>
              <a:spcAft>
                <a:spcPts val="0"/>
              </a:spcAft>
              <a:buNone/>
            </a:pPr>
            <a:r>
              <a:rPr b="0" i="0" lang="en-US" sz="2000" u="none" cap="none" strike="noStrike">
                <a:solidFill>
                  <a:srgbClr val="0070C0"/>
                </a:solidFill>
                <a:latin typeface="Calibri"/>
                <a:ea typeface="Calibri"/>
                <a:cs typeface="Calibri"/>
                <a:sym typeface="Calibri"/>
              </a:rPr>
              <a:t> </a:t>
            </a:r>
            <a:endParaRPr/>
          </a:p>
          <a:p>
            <a:pPr indent="0" lvl="0" marL="0" marR="0" rtl="0" algn="just">
              <a:spcBef>
                <a:spcPts val="0"/>
              </a:spcBef>
              <a:spcAft>
                <a:spcPts val="0"/>
              </a:spcAft>
              <a:buNone/>
            </a:pPr>
            <a:r>
              <a:rPr lang="en-US" sz="2000">
                <a:solidFill>
                  <a:srgbClr val="0070C0"/>
                </a:solidFill>
                <a:latin typeface="Calibri"/>
                <a:ea typeface="Calibri"/>
                <a:cs typeface="Calibri"/>
                <a:sym typeface="Calibri"/>
              </a:rPr>
              <a:t>At the </a:t>
            </a:r>
            <a:r>
              <a:rPr b="1" lang="en-US" sz="2000">
                <a:solidFill>
                  <a:srgbClr val="0070C0"/>
                </a:solidFill>
                <a:latin typeface="Calibri"/>
                <a:ea typeface="Calibri"/>
                <a:cs typeface="Calibri"/>
                <a:sym typeface="Calibri"/>
              </a:rPr>
              <a:t>country level</a:t>
            </a:r>
            <a:r>
              <a:rPr lang="en-US" sz="2000">
                <a:solidFill>
                  <a:srgbClr val="0070C0"/>
                </a:solidFill>
                <a:latin typeface="Calibri"/>
                <a:ea typeface="Calibri"/>
                <a:cs typeface="Calibri"/>
                <a:sym typeface="Calibri"/>
              </a:rPr>
              <a:t>, OCHA facilitates and coordinates efforts to establish and maintain access. OCHA develops tools and provides guidance and support to the HC and the HCT. OCHA also facilitates efforts to monitor access. </a:t>
            </a:r>
            <a:endParaRPr/>
          </a:p>
          <a:p>
            <a:pPr indent="0" lvl="0" marL="0" marR="0" rtl="0" algn="just">
              <a:spcBef>
                <a:spcPts val="0"/>
              </a:spcBef>
              <a:spcAft>
                <a:spcPts val="0"/>
              </a:spcAft>
              <a:buNone/>
            </a:pPr>
            <a:r>
              <a:t/>
            </a:r>
            <a:endParaRPr sz="2000">
              <a:solidFill>
                <a:srgbClr val="0070C0"/>
              </a:solidFill>
              <a:latin typeface="Calibri"/>
              <a:ea typeface="Calibri"/>
              <a:cs typeface="Calibri"/>
              <a:sym typeface="Calibri"/>
            </a:endParaRPr>
          </a:p>
          <a:p>
            <a:pPr indent="0" lvl="0" marL="0" marR="0" rtl="0" algn="l">
              <a:spcBef>
                <a:spcPts val="0"/>
              </a:spcBef>
              <a:spcAft>
                <a:spcPts val="0"/>
              </a:spcAft>
              <a:buNone/>
            </a:pPr>
            <a:r>
              <a:rPr lang="en-US" sz="2000">
                <a:solidFill>
                  <a:srgbClr val="0070C0"/>
                </a:solidFill>
                <a:latin typeface="Calibri"/>
                <a:ea typeface="Calibri"/>
                <a:cs typeface="Calibri"/>
                <a:sym typeface="Calibri"/>
              </a:rPr>
              <a:t>OCHA’s roles at the global and field level are </a:t>
            </a:r>
            <a:r>
              <a:rPr lang="en-US" sz="2000" u="sng">
                <a:solidFill>
                  <a:srgbClr val="0070C0"/>
                </a:solidFill>
                <a:latin typeface="Calibri"/>
                <a:ea typeface="Calibri"/>
                <a:cs typeface="Calibri"/>
                <a:sym typeface="Calibri"/>
              </a:rPr>
              <a:t>interlinked </a:t>
            </a:r>
            <a:r>
              <a:rPr lang="en-US" sz="2000">
                <a:solidFill>
                  <a:srgbClr val="0070C0"/>
                </a:solidFill>
                <a:latin typeface="Calibri"/>
                <a:ea typeface="Calibri"/>
                <a:cs typeface="Calibri"/>
                <a:sym typeface="Calibri"/>
              </a:rPr>
              <a:t>and </a:t>
            </a:r>
            <a:r>
              <a:rPr lang="en-US" sz="2000" u="sng">
                <a:solidFill>
                  <a:srgbClr val="0070C0"/>
                </a:solidFill>
                <a:latin typeface="Calibri"/>
                <a:ea typeface="Calibri"/>
                <a:cs typeface="Calibri"/>
                <a:sym typeface="Calibri"/>
              </a:rPr>
              <a:t>complementary</a:t>
            </a:r>
            <a:r>
              <a:rPr lang="en-US" sz="2000">
                <a:solidFill>
                  <a:srgbClr val="0070C0"/>
                </a:solidFill>
                <a:latin typeface="Calibri"/>
                <a:ea typeface="Calibri"/>
                <a:cs typeface="Calibri"/>
                <a:sym typeface="Calibri"/>
              </a:rPr>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Tools and Services</a:t>
            </a:r>
            <a:endParaRPr sz="4000">
              <a:solidFill>
                <a:srgbClr val="FFC000"/>
              </a:solidFill>
              <a:latin typeface="Arial Narrow"/>
              <a:ea typeface="Arial Narrow"/>
              <a:cs typeface="Arial Narrow"/>
              <a:sym typeface="Arial Narrow"/>
            </a:endParaRPr>
          </a:p>
        </p:txBody>
      </p:sp>
      <p:cxnSp>
        <p:nvCxnSpPr>
          <p:cNvPr id="106" name="Google Shape;106;p3"/>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07" name="Google Shape;107;p3"/>
          <p:cNvSpPr txBox="1"/>
          <p:nvPr/>
        </p:nvSpPr>
        <p:spPr>
          <a:xfrm>
            <a:off x="3657600" y="1066800"/>
            <a:ext cx="5334000" cy="547842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en-US" sz="2000">
                <a:solidFill>
                  <a:srgbClr val="0070C0"/>
                </a:solidFill>
                <a:latin typeface="Calibri"/>
                <a:ea typeface="Calibri"/>
                <a:cs typeface="Calibri"/>
                <a:sym typeface="Calibri"/>
              </a:rPr>
              <a:t>What is OCHA Minimum Package of Services on Access?</a:t>
            </a:r>
            <a:endParaRPr/>
          </a:p>
          <a:p>
            <a:pPr indent="0" lvl="0" marL="0" marR="0" rtl="0" algn="l">
              <a:spcBef>
                <a:spcPts val="0"/>
              </a:spcBef>
              <a:spcAft>
                <a:spcPts val="0"/>
              </a:spcAft>
              <a:buNone/>
            </a:pPr>
            <a:r>
              <a:t/>
            </a:r>
            <a:endParaRPr sz="2000">
              <a:solidFill>
                <a:srgbClr val="0070C0"/>
              </a:solidFill>
              <a:latin typeface="Calibri"/>
              <a:ea typeface="Calibri"/>
              <a:cs typeface="Calibri"/>
              <a:sym typeface="Calibri"/>
            </a:endParaRPr>
          </a:p>
          <a:p>
            <a:pPr indent="-342900" lvl="0" marL="342900" marR="0" rtl="0" algn="l">
              <a:spcBef>
                <a:spcPts val="600"/>
              </a:spcBef>
              <a:spcAft>
                <a:spcPts val="0"/>
              </a:spcAft>
              <a:buClr>
                <a:srgbClr val="0070C0"/>
              </a:buClr>
              <a:buSzPts val="2000"/>
              <a:buFont typeface="Arial"/>
              <a:buChar char="•"/>
            </a:pPr>
            <a:r>
              <a:rPr lang="en-US" sz="2000">
                <a:solidFill>
                  <a:srgbClr val="0070C0"/>
                </a:solidFill>
                <a:latin typeface="Calibri"/>
                <a:ea typeface="Calibri"/>
                <a:cs typeface="Calibri"/>
                <a:sym typeface="Calibri"/>
              </a:rPr>
              <a:t>This ‘Package” provides OCHA with a more </a:t>
            </a:r>
            <a:r>
              <a:rPr b="1" lang="en-US" sz="2000">
                <a:solidFill>
                  <a:srgbClr val="FFC000"/>
                </a:solidFill>
                <a:latin typeface="Calibri"/>
                <a:ea typeface="Calibri"/>
                <a:cs typeface="Calibri"/>
                <a:sym typeface="Calibri"/>
              </a:rPr>
              <a:t>predictable</a:t>
            </a:r>
            <a:r>
              <a:rPr lang="en-US" sz="2000">
                <a:solidFill>
                  <a:srgbClr val="0070C0"/>
                </a:solidFill>
                <a:latin typeface="Calibri"/>
                <a:ea typeface="Calibri"/>
                <a:cs typeface="Calibri"/>
                <a:sym typeface="Calibri"/>
              </a:rPr>
              <a:t> and </a:t>
            </a:r>
            <a:r>
              <a:rPr b="1" lang="en-US" sz="2000">
                <a:solidFill>
                  <a:srgbClr val="FFC000"/>
                </a:solidFill>
                <a:latin typeface="Calibri"/>
                <a:ea typeface="Calibri"/>
                <a:cs typeface="Calibri"/>
                <a:sym typeface="Calibri"/>
              </a:rPr>
              <a:t>systematic</a:t>
            </a:r>
            <a:r>
              <a:rPr lang="en-US" sz="2000">
                <a:solidFill>
                  <a:srgbClr val="0070C0"/>
                </a:solidFill>
                <a:latin typeface="Calibri"/>
                <a:ea typeface="Calibri"/>
                <a:cs typeface="Calibri"/>
                <a:sym typeface="Calibri"/>
              </a:rPr>
              <a:t> way to approach access issues across the organisation. It spells out the services we should provide to HCs and HCTs to enhance access and includes a toolbox of templates, guidance notes, tip sheets, etc.  </a:t>
            </a:r>
            <a:endParaRPr/>
          </a:p>
          <a:p>
            <a:pPr indent="0" lvl="0" marL="0" marR="0" rtl="0" algn="l">
              <a:spcBef>
                <a:spcPts val="600"/>
              </a:spcBef>
              <a:spcAft>
                <a:spcPts val="0"/>
              </a:spcAft>
              <a:buNone/>
            </a:pPr>
            <a:r>
              <a:t/>
            </a:r>
            <a:endParaRPr sz="2000">
              <a:solidFill>
                <a:srgbClr val="0070C0"/>
              </a:solidFill>
              <a:latin typeface="Calibri"/>
              <a:ea typeface="Calibri"/>
              <a:cs typeface="Calibri"/>
              <a:sym typeface="Calibri"/>
            </a:endParaRPr>
          </a:p>
          <a:p>
            <a:pPr indent="0" lvl="0" marL="0" marR="0" rtl="0" algn="l">
              <a:spcBef>
                <a:spcPts val="0"/>
              </a:spcBef>
              <a:spcAft>
                <a:spcPts val="0"/>
              </a:spcAft>
              <a:buNone/>
            </a:pPr>
            <a:r>
              <a:rPr i="1" lang="en-US" sz="2000">
                <a:solidFill>
                  <a:srgbClr val="0070C0"/>
                </a:solidFill>
                <a:latin typeface="Calibri"/>
                <a:ea typeface="Calibri"/>
                <a:cs typeface="Calibri"/>
                <a:sym typeface="Calibri"/>
              </a:rPr>
              <a:t>How is it relevant to your deployment?</a:t>
            </a:r>
            <a:endParaRPr/>
          </a:p>
          <a:p>
            <a:pPr indent="0" lvl="0" marL="0" marR="0" rtl="0" algn="l">
              <a:spcBef>
                <a:spcPts val="0"/>
              </a:spcBef>
              <a:spcAft>
                <a:spcPts val="0"/>
              </a:spcAft>
              <a:buNone/>
            </a:pPr>
            <a:r>
              <a:t/>
            </a:r>
            <a:endParaRPr sz="2000">
              <a:solidFill>
                <a:srgbClr val="0070C0"/>
              </a:solidFill>
              <a:latin typeface="Calibri"/>
              <a:ea typeface="Calibri"/>
              <a:cs typeface="Calibri"/>
              <a:sym typeface="Calibri"/>
            </a:endParaRPr>
          </a:p>
          <a:p>
            <a:pPr indent="-342900" lvl="0" marL="342900" marR="0" rtl="0" algn="just">
              <a:spcBef>
                <a:spcPts val="0"/>
              </a:spcBef>
              <a:spcAft>
                <a:spcPts val="0"/>
              </a:spcAft>
              <a:buClr>
                <a:srgbClr val="0070C0"/>
              </a:buClr>
              <a:buSzPts val="2000"/>
              <a:buFont typeface="Arial"/>
              <a:buChar char="•"/>
            </a:pPr>
            <a:r>
              <a:rPr lang="en-US" sz="2000">
                <a:solidFill>
                  <a:srgbClr val="0070C0"/>
                </a:solidFill>
                <a:latin typeface="Calibri"/>
                <a:ea typeface="Calibri"/>
                <a:cs typeface="Calibri"/>
                <a:sym typeface="Calibri"/>
              </a:rPr>
              <a:t>The Minimum Package can be used </a:t>
            </a:r>
            <a:r>
              <a:rPr b="1" lang="en-US" sz="2000">
                <a:solidFill>
                  <a:srgbClr val="FFC000"/>
                </a:solidFill>
                <a:latin typeface="Calibri"/>
                <a:ea typeface="Calibri"/>
                <a:cs typeface="Calibri"/>
                <a:sym typeface="Calibri"/>
              </a:rPr>
              <a:t>at any stage </a:t>
            </a:r>
            <a:r>
              <a:rPr lang="en-US" sz="2000">
                <a:solidFill>
                  <a:srgbClr val="0070C0"/>
                </a:solidFill>
                <a:latin typeface="Calibri"/>
                <a:ea typeface="Calibri"/>
                <a:cs typeface="Calibri"/>
                <a:sym typeface="Calibri"/>
              </a:rPr>
              <a:t>of an OCHA office life cycle. It can be used as a self-auditing tool, a road map or guidance.</a:t>
            </a:r>
            <a:endParaRPr/>
          </a:p>
        </p:txBody>
      </p:sp>
      <p:pic>
        <p:nvPicPr>
          <p:cNvPr id="108" name="Google Shape;108;p3"/>
          <p:cNvPicPr preferRelativeResize="0"/>
          <p:nvPr/>
        </p:nvPicPr>
        <p:blipFill rotWithShape="1">
          <a:blip r:embed="rId3">
            <a:alphaModFix/>
          </a:blip>
          <a:srcRect b="5556" l="32500" r="34167" t="11480"/>
          <a:stretch/>
        </p:blipFill>
        <p:spPr>
          <a:xfrm>
            <a:off x="447040" y="1295400"/>
            <a:ext cx="3048000" cy="426720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4"/>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Tools and Services</a:t>
            </a:r>
            <a:endParaRPr sz="4000">
              <a:solidFill>
                <a:srgbClr val="FFC000"/>
              </a:solidFill>
              <a:latin typeface="Arial Narrow"/>
              <a:ea typeface="Arial Narrow"/>
              <a:cs typeface="Arial Narrow"/>
              <a:sym typeface="Arial Narrow"/>
            </a:endParaRPr>
          </a:p>
        </p:txBody>
      </p:sp>
      <p:cxnSp>
        <p:nvCxnSpPr>
          <p:cNvPr id="115" name="Google Shape;115;p4"/>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16" name="Google Shape;116;p4"/>
          <p:cNvSpPr txBox="1"/>
          <p:nvPr/>
        </p:nvSpPr>
        <p:spPr>
          <a:xfrm>
            <a:off x="228600" y="1124351"/>
            <a:ext cx="4720494" cy="381489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000">
                <a:solidFill>
                  <a:srgbClr val="0070C0"/>
                </a:solidFill>
                <a:latin typeface="Calibri"/>
                <a:ea typeface="Calibri"/>
                <a:cs typeface="Calibri"/>
                <a:sym typeface="Calibri"/>
              </a:rPr>
              <a:t>At a minimum, OCHA should ensure that: </a:t>
            </a:r>
            <a:endParaRPr/>
          </a:p>
          <a:p>
            <a:pPr indent="0" lvl="0" marL="0" marR="0" rtl="0" algn="l">
              <a:lnSpc>
                <a:spcPct val="150000"/>
              </a:lnSpc>
              <a:spcBef>
                <a:spcPts val="600"/>
              </a:spcBef>
              <a:spcAft>
                <a:spcPts val="0"/>
              </a:spcAft>
              <a:buNone/>
            </a:pPr>
            <a:r>
              <a:t/>
            </a:r>
            <a:endParaRPr b="1" sz="2000">
              <a:solidFill>
                <a:srgbClr val="FFC000"/>
              </a:solidFill>
              <a:latin typeface="Calibri"/>
              <a:ea typeface="Calibri"/>
              <a:cs typeface="Calibri"/>
              <a:sym typeface="Calibri"/>
            </a:endParaRPr>
          </a:p>
          <a:p>
            <a:pPr indent="0" lvl="0" marL="0" marR="0" rtl="0" algn="l">
              <a:lnSpc>
                <a:spcPct val="150000"/>
              </a:lnSpc>
              <a:spcBef>
                <a:spcPts val="600"/>
              </a:spcBef>
              <a:spcAft>
                <a:spcPts val="0"/>
              </a:spcAft>
              <a:buNone/>
            </a:pPr>
            <a:r>
              <a:rPr b="1" lang="en-US" sz="2000">
                <a:solidFill>
                  <a:srgbClr val="FFC000"/>
                </a:solidFill>
                <a:latin typeface="Calibri"/>
                <a:ea typeface="Calibri"/>
                <a:cs typeface="Calibri"/>
                <a:sym typeface="Calibri"/>
              </a:rPr>
              <a:t>1. Access constraints are known and monitored </a:t>
            </a:r>
            <a:endParaRPr/>
          </a:p>
          <a:p>
            <a:pPr indent="0" lvl="0" marL="0" marR="0" rtl="0" algn="l">
              <a:lnSpc>
                <a:spcPct val="150000"/>
              </a:lnSpc>
              <a:spcBef>
                <a:spcPts val="600"/>
              </a:spcBef>
              <a:spcAft>
                <a:spcPts val="0"/>
              </a:spcAft>
              <a:buNone/>
            </a:pPr>
            <a:r>
              <a:rPr lang="en-US" sz="2000" u="sng">
                <a:solidFill>
                  <a:srgbClr val="0070C0"/>
                </a:solidFill>
                <a:latin typeface="Calibri"/>
                <a:ea typeface="Calibri"/>
                <a:cs typeface="Calibri"/>
                <a:sym typeface="Calibri"/>
              </a:rPr>
              <a:t>Tools</a:t>
            </a:r>
            <a:r>
              <a:rPr lang="en-US" sz="2000">
                <a:solidFill>
                  <a:srgbClr val="0070C0"/>
                </a:solidFill>
                <a:latin typeface="Calibri"/>
                <a:ea typeface="Calibri"/>
                <a:cs typeface="Calibri"/>
                <a:sym typeface="Calibri"/>
              </a:rPr>
              <a:t>: Incidents database (e.g Kobo), bureaucratic impediments monitoring, access severity mapping, stakeholders analysis, etc. </a:t>
            </a:r>
            <a:endParaRPr/>
          </a:p>
        </p:txBody>
      </p:sp>
      <p:pic>
        <p:nvPicPr>
          <p:cNvPr descr="A train sitting on the side of a mountain&#10;&#10;Description generated with high confidence" id="117" name="Google Shape;117;p4"/>
          <p:cNvPicPr preferRelativeResize="0"/>
          <p:nvPr/>
        </p:nvPicPr>
        <p:blipFill rotWithShape="1">
          <a:blip r:embed="rId3">
            <a:alphaModFix/>
          </a:blip>
          <a:srcRect b="0" l="0" r="0" t="0"/>
          <a:stretch/>
        </p:blipFill>
        <p:spPr>
          <a:xfrm>
            <a:off x="4776374" y="1977316"/>
            <a:ext cx="4013200" cy="2602310"/>
          </a:xfrm>
          <a:prstGeom prst="round2DiagRect">
            <a:avLst>
              <a:gd fmla="val 16667" name="adj1"/>
              <a:gd fmla="val 0" name="adj2"/>
            </a:avLst>
          </a:prstGeom>
          <a:noFill/>
          <a:ln cap="sq" cmpd="sng" w="88900">
            <a:solidFill>
              <a:srgbClr val="FFFFFF"/>
            </a:solidFill>
            <a:prstDash val="solid"/>
            <a:miter lim="800000"/>
            <a:headEnd len="sm" w="sm" type="none"/>
            <a:tailEnd len="sm" w="sm" type="none"/>
          </a:ln>
          <a:effectLst>
            <a:outerShdw blurRad="254000" rotWithShape="0" algn="tl">
              <a:srgbClr val="000000">
                <a:alpha val="42745"/>
              </a:srgbClr>
            </a:outerShdw>
          </a:effectLst>
        </p:spPr>
      </p:pic>
      <p:sp>
        <p:nvSpPr>
          <p:cNvPr id="118" name="Google Shape;118;p4"/>
          <p:cNvSpPr txBox="1"/>
          <p:nvPr/>
        </p:nvSpPr>
        <p:spPr>
          <a:xfrm>
            <a:off x="228600" y="4843552"/>
            <a:ext cx="8733694" cy="1862048"/>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en-US" sz="2000">
                <a:solidFill>
                  <a:srgbClr val="FFC000"/>
                </a:solidFill>
                <a:latin typeface="Calibri"/>
                <a:ea typeface="Calibri"/>
                <a:cs typeface="Calibri"/>
                <a:sym typeface="Calibri"/>
              </a:rPr>
              <a:t>2. Humanitarian actors have a coordinated approach on access</a:t>
            </a:r>
            <a:endParaRPr/>
          </a:p>
          <a:p>
            <a:pPr indent="0" lvl="0" marL="0" marR="0" rtl="0" algn="just">
              <a:lnSpc>
                <a:spcPct val="150000"/>
              </a:lnSpc>
              <a:spcBef>
                <a:spcPts val="600"/>
              </a:spcBef>
              <a:spcAft>
                <a:spcPts val="0"/>
              </a:spcAft>
              <a:buNone/>
            </a:pPr>
            <a:r>
              <a:rPr lang="en-US" sz="2000" u="sng">
                <a:solidFill>
                  <a:srgbClr val="0070C0"/>
                </a:solidFill>
                <a:latin typeface="Calibri"/>
                <a:ea typeface="Calibri"/>
                <a:cs typeface="Calibri"/>
                <a:sym typeface="Calibri"/>
              </a:rPr>
              <a:t>Tools</a:t>
            </a:r>
            <a:r>
              <a:rPr lang="en-US" sz="2000">
                <a:solidFill>
                  <a:srgbClr val="0070C0"/>
                </a:solidFill>
                <a:latin typeface="Calibri"/>
                <a:ea typeface="Calibri"/>
                <a:cs typeface="Calibri"/>
                <a:sym typeface="Calibri"/>
              </a:rPr>
              <a:t>: Ground rules/ red lines/ code of conduct, access working group, engagement strategy,  etc.</a:t>
            </a:r>
            <a:endParaRPr/>
          </a:p>
          <a:p>
            <a:pPr indent="0" lvl="0" marL="0" marR="0" rtl="0" algn="just">
              <a:spcBef>
                <a:spcPts val="0"/>
              </a:spcBef>
              <a:spcAft>
                <a:spcPts val="0"/>
              </a:spcAft>
              <a:buNone/>
            </a:pPr>
            <a:r>
              <a:t/>
            </a:r>
            <a:endParaRPr sz="2000">
              <a:solidFill>
                <a:srgbClr val="0070C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5"/>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Tools and Services</a:t>
            </a:r>
            <a:endParaRPr sz="4000">
              <a:solidFill>
                <a:srgbClr val="FFC000"/>
              </a:solidFill>
              <a:latin typeface="Arial Narrow"/>
              <a:ea typeface="Arial Narrow"/>
              <a:cs typeface="Arial Narrow"/>
              <a:sym typeface="Arial Narrow"/>
            </a:endParaRPr>
          </a:p>
        </p:txBody>
      </p:sp>
      <p:cxnSp>
        <p:nvCxnSpPr>
          <p:cNvPr id="125" name="Google Shape;125;p5"/>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26" name="Google Shape;126;p5"/>
          <p:cNvSpPr txBox="1"/>
          <p:nvPr/>
        </p:nvSpPr>
        <p:spPr>
          <a:xfrm>
            <a:off x="4495800" y="1607800"/>
            <a:ext cx="4648200" cy="1891287"/>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FFC000"/>
                </a:solidFill>
                <a:latin typeface="Calibri"/>
                <a:ea typeface="Calibri"/>
                <a:cs typeface="Calibri"/>
                <a:sym typeface="Calibri"/>
              </a:rPr>
              <a:t>3. Options for enhanced access are identified</a:t>
            </a:r>
            <a:endParaRPr/>
          </a:p>
          <a:p>
            <a:pPr indent="0" lvl="0" marL="0" marR="0" rtl="0" algn="l">
              <a:lnSpc>
                <a:spcPct val="150000"/>
              </a:lnSpc>
              <a:spcBef>
                <a:spcPts val="0"/>
              </a:spcBef>
              <a:spcAft>
                <a:spcPts val="0"/>
              </a:spcAft>
              <a:buNone/>
            </a:pPr>
            <a:r>
              <a:rPr lang="en-US" sz="2000" u="sng">
                <a:solidFill>
                  <a:srgbClr val="0070C0"/>
                </a:solidFill>
                <a:latin typeface="Calibri"/>
                <a:ea typeface="Calibri"/>
                <a:cs typeface="Calibri"/>
                <a:sym typeface="Calibri"/>
              </a:rPr>
              <a:t>Tools</a:t>
            </a:r>
            <a:r>
              <a:rPr lang="en-US" sz="2000">
                <a:solidFill>
                  <a:srgbClr val="0070C0"/>
                </a:solidFill>
                <a:latin typeface="Calibri"/>
                <a:ea typeface="Calibri"/>
                <a:cs typeface="Calibri"/>
                <a:sym typeface="Calibri"/>
              </a:rPr>
              <a:t>: Access strategy, Access action Plan, collaboration with CMCoord. </a:t>
            </a:r>
            <a:endParaRPr/>
          </a:p>
        </p:txBody>
      </p:sp>
      <p:pic>
        <p:nvPicPr>
          <p:cNvPr descr="A truck is parked in the grass&#10;&#10;Description generated with very high confidence" id="127" name="Google Shape;127;p5"/>
          <p:cNvPicPr preferRelativeResize="0"/>
          <p:nvPr/>
        </p:nvPicPr>
        <p:blipFill rotWithShape="1">
          <a:blip r:embed="rId3">
            <a:alphaModFix/>
          </a:blip>
          <a:srcRect b="0" l="0" r="0" t="0"/>
          <a:stretch/>
        </p:blipFill>
        <p:spPr>
          <a:xfrm>
            <a:off x="304800" y="1219200"/>
            <a:ext cx="4000778" cy="2668488"/>
          </a:xfrm>
          <a:prstGeom prst="snip2DiagRect">
            <a:avLst>
              <a:gd fmla="val 0" name="adj1"/>
              <a:gd fmla="val 16667" name="adj2"/>
            </a:avLst>
          </a:prstGeom>
          <a:solidFill>
            <a:srgbClr val="ECECEC"/>
          </a:solidFill>
          <a:ln cap="sq" cmpd="sng" w="88900">
            <a:solidFill>
              <a:srgbClr val="FFFFFF"/>
            </a:solidFill>
            <a:prstDash val="solid"/>
            <a:miter lim="800000"/>
            <a:headEnd len="sm" w="sm" type="none"/>
            <a:tailEnd len="sm" w="sm" type="none"/>
          </a:ln>
          <a:effectLst>
            <a:outerShdw blurRad="88900" rotWithShape="0" algn="tl">
              <a:srgbClr val="000000">
                <a:alpha val="44705"/>
              </a:srgbClr>
            </a:outerShdw>
          </a:effectLst>
        </p:spPr>
      </p:pic>
      <p:sp>
        <p:nvSpPr>
          <p:cNvPr id="128" name="Google Shape;128;p5"/>
          <p:cNvSpPr txBox="1"/>
          <p:nvPr/>
        </p:nvSpPr>
        <p:spPr>
          <a:xfrm>
            <a:off x="457200" y="4495800"/>
            <a:ext cx="8458200" cy="1862048"/>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en-US" sz="2000">
                <a:solidFill>
                  <a:srgbClr val="FFC000"/>
                </a:solidFill>
                <a:latin typeface="Calibri"/>
                <a:ea typeface="Calibri"/>
                <a:cs typeface="Calibri"/>
                <a:sym typeface="Calibri"/>
              </a:rPr>
              <a:t>4. The humanitarian community advocates for a safe, timely and unimpeded access</a:t>
            </a:r>
            <a:endParaRPr/>
          </a:p>
          <a:p>
            <a:pPr indent="0" lvl="0" marL="0" marR="0" rtl="0" algn="l">
              <a:lnSpc>
                <a:spcPct val="150000"/>
              </a:lnSpc>
              <a:spcBef>
                <a:spcPts val="600"/>
              </a:spcBef>
              <a:spcAft>
                <a:spcPts val="0"/>
              </a:spcAft>
              <a:buNone/>
            </a:pPr>
            <a:r>
              <a:rPr lang="en-US" sz="2000" u="sng">
                <a:solidFill>
                  <a:srgbClr val="0070C0"/>
                </a:solidFill>
                <a:latin typeface="Calibri"/>
                <a:ea typeface="Calibri"/>
                <a:cs typeface="Calibri"/>
                <a:sym typeface="Calibri"/>
              </a:rPr>
              <a:t>Tools</a:t>
            </a:r>
            <a:r>
              <a:rPr lang="en-US" sz="2000">
                <a:solidFill>
                  <a:srgbClr val="0070C0"/>
                </a:solidFill>
                <a:latin typeface="Calibri"/>
                <a:ea typeface="Calibri"/>
                <a:cs typeface="Calibri"/>
                <a:sym typeface="Calibri"/>
              </a:rPr>
              <a:t>: Statements, public and private advocacy, key messages, etc.</a:t>
            </a:r>
            <a:endParaRPr/>
          </a:p>
          <a:p>
            <a:pPr indent="0" lvl="0" marL="0" marR="0" rtl="0" algn="l">
              <a:spcBef>
                <a:spcPts val="0"/>
              </a:spcBef>
              <a:spcAft>
                <a:spcPts val="0"/>
              </a:spcAft>
              <a:buNone/>
            </a:pPr>
            <a:r>
              <a:t/>
            </a:r>
            <a:endParaRPr sz="2000">
              <a:solidFill>
                <a:srgbClr val="0070C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Humanitarian Negotiations</a:t>
            </a:r>
            <a:endParaRPr sz="4000">
              <a:solidFill>
                <a:srgbClr val="FFC000"/>
              </a:solidFill>
              <a:latin typeface="Arial Narrow"/>
              <a:ea typeface="Arial Narrow"/>
              <a:cs typeface="Arial Narrow"/>
              <a:sym typeface="Arial Narrow"/>
            </a:endParaRPr>
          </a:p>
        </p:txBody>
      </p:sp>
      <p:cxnSp>
        <p:nvCxnSpPr>
          <p:cNvPr id="135" name="Google Shape;135;p6"/>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36" name="Google Shape;136;p6"/>
          <p:cNvSpPr txBox="1"/>
          <p:nvPr/>
        </p:nvSpPr>
        <p:spPr>
          <a:xfrm>
            <a:off x="853440" y="1371600"/>
            <a:ext cx="7604760" cy="2316480"/>
          </a:xfrm>
          <a:prstGeom prst="rect">
            <a:avLst/>
          </a:prstGeom>
          <a:noFill/>
          <a:ln>
            <a:noFill/>
          </a:ln>
        </p:spPr>
        <p:txBody>
          <a:bodyPr anchorCtr="0" anchor="t" bIns="45700" lIns="91425" spcFirstLastPara="1" rIns="91425" wrap="square" tIns="45700">
            <a:normAutofit/>
          </a:bodyPr>
          <a:lstStyle/>
          <a:p>
            <a:pPr indent="0" lvl="0" marL="0" marR="0" rtl="0" algn="just">
              <a:lnSpc>
                <a:spcPct val="90000"/>
              </a:lnSpc>
              <a:spcBef>
                <a:spcPts val="0"/>
              </a:spcBef>
              <a:spcAft>
                <a:spcPts val="0"/>
              </a:spcAft>
              <a:buClr>
                <a:srgbClr val="0070C0"/>
              </a:buClr>
              <a:buSzPts val="2400"/>
              <a:buFont typeface="Arial"/>
              <a:buNone/>
            </a:pPr>
            <a:r>
              <a:rPr lang="en-US" sz="2400">
                <a:solidFill>
                  <a:srgbClr val="0070C0"/>
                </a:solidFill>
                <a:latin typeface="Calibri"/>
                <a:ea typeface="Calibri"/>
                <a:cs typeface="Calibri"/>
                <a:sym typeface="Calibri"/>
              </a:rPr>
              <a:t>OCHA engages in negotiations with parties to the conflict on behalf of the humanitarian community </a:t>
            </a:r>
            <a:r>
              <a:rPr b="1" lang="en-US" sz="2400">
                <a:solidFill>
                  <a:srgbClr val="FFC000"/>
                </a:solidFill>
                <a:latin typeface="Calibri"/>
                <a:ea typeface="Calibri"/>
                <a:cs typeface="Calibri"/>
                <a:sym typeface="Calibri"/>
              </a:rPr>
              <a:t>when requested </a:t>
            </a:r>
            <a:r>
              <a:rPr lang="en-US" sz="2400">
                <a:solidFill>
                  <a:srgbClr val="0070C0"/>
                </a:solidFill>
                <a:latin typeface="Calibri"/>
                <a:ea typeface="Calibri"/>
                <a:cs typeface="Calibri"/>
                <a:sym typeface="Calibri"/>
              </a:rPr>
              <a:t>or when its mandate is perceived as a </a:t>
            </a:r>
            <a:r>
              <a:rPr b="1" lang="en-US" sz="2400">
                <a:solidFill>
                  <a:srgbClr val="FFC000"/>
                </a:solidFill>
                <a:latin typeface="Calibri"/>
                <a:ea typeface="Calibri"/>
                <a:cs typeface="Calibri"/>
                <a:sym typeface="Calibri"/>
              </a:rPr>
              <a:t>comparative advantage </a:t>
            </a:r>
            <a:r>
              <a:rPr lang="en-US" sz="2400">
                <a:solidFill>
                  <a:srgbClr val="0070C0"/>
                </a:solidFill>
                <a:latin typeface="Calibri"/>
                <a:ea typeface="Calibri"/>
                <a:cs typeface="Calibri"/>
                <a:sym typeface="Calibri"/>
              </a:rPr>
              <a:t>to lead the negotiations. </a:t>
            </a:r>
            <a:endParaRPr/>
          </a:p>
          <a:p>
            <a:pPr indent="0" lvl="0" marL="0" marR="0" rtl="0" algn="just">
              <a:lnSpc>
                <a:spcPct val="90000"/>
              </a:lnSpc>
              <a:spcBef>
                <a:spcPts val="1000"/>
              </a:spcBef>
              <a:spcAft>
                <a:spcPts val="0"/>
              </a:spcAft>
              <a:buClr>
                <a:schemeClr val="dk1"/>
              </a:buClr>
              <a:buSzPts val="2400"/>
              <a:buFont typeface="Arial"/>
              <a:buNone/>
            </a:pPr>
            <a:r>
              <a:t/>
            </a:r>
            <a:endParaRPr sz="2400">
              <a:solidFill>
                <a:srgbClr val="0070C0"/>
              </a:solidFill>
              <a:latin typeface="Calibri"/>
              <a:ea typeface="Calibri"/>
              <a:cs typeface="Calibri"/>
              <a:sym typeface="Calibri"/>
            </a:endParaRPr>
          </a:p>
        </p:txBody>
      </p:sp>
      <p:pic>
        <p:nvPicPr>
          <p:cNvPr descr="A group of people sitting in front of a crowd&#10;&#10;Description generated with very high confidence" id="137" name="Google Shape;137;p6"/>
          <p:cNvPicPr preferRelativeResize="0"/>
          <p:nvPr/>
        </p:nvPicPr>
        <p:blipFill rotWithShape="1">
          <a:blip r:embed="rId3">
            <a:alphaModFix/>
          </a:blip>
          <a:srcRect b="0" l="0" r="0" t="0"/>
          <a:stretch/>
        </p:blipFill>
        <p:spPr>
          <a:xfrm>
            <a:off x="2178404" y="3078480"/>
            <a:ext cx="4945010" cy="329184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7"/>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Humanitarian Negotiations</a:t>
            </a:r>
            <a:endParaRPr sz="4000">
              <a:solidFill>
                <a:srgbClr val="FFC000"/>
              </a:solidFill>
              <a:latin typeface="Arial Narrow"/>
              <a:ea typeface="Arial Narrow"/>
              <a:cs typeface="Arial Narrow"/>
              <a:sym typeface="Arial Narrow"/>
            </a:endParaRPr>
          </a:p>
        </p:txBody>
      </p:sp>
      <p:cxnSp>
        <p:nvCxnSpPr>
          <p:cNvPr id="144" name="Google Shape;144;p7"/>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45" name="Google Shape;145;p7"/>
          <p:cNvSpPr/>
          <p:nvPr/>
        </p:nvSpPr>
        <p:spPr>
          <a:xfrm>
            <a:off x="406400" y="1166842"/>
            <a:ext cx="8564880" cy="45243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rgbClr val="0070C0"/>
                </a:solidFill>
                <a:latin typeface="Calibri"/>
                <a:ea typeface="Calibri"/>
                <a:cs typeface="Calibri"/>
                <a:sym typeface="Calibri"/>
              </a:rPr>
              <a:t>Examples of issues OCHA can engage on: </a:t>
            </a:r>
            <a:endParaRPr/>
          </a:p>
          <a:p>
            <a:pPr indent="0" lvl="0" marL="0" marR="0" rtl="0" algn="l">
              <a:spcBef>
                <a:spcPts val="0"/>
              </a:spcBef>
              <a:spcAft>
                <a:spcPts val="0"/>
              </a:spcAft>
              <a:buNone/>
            </a:pPr>
            <a:r>
              <a:t/>
            </a:r>
            <a:endParaRPr sz="1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Act as a third-party mediator/facilitator when requested by the humanitarian community (to facilitate movements, release detained staff, etc.).</a:t>
            </a:r>
            <a:endParaRPr/>
          </a:p>
          <a:p>
            <a:pPr indent="-228600" lvl="0" marL="342900" marR="0" rtl="0" algn="l">
              <a:spcBef>
                <a:spcPts val="0"/>
              </a:spcBef>
              <a:spcAft>
                <a:spcPts val="0"/>
              </a:spcAft>
              <a:buClr>
                <a:schemeClr val="dk1"/>
              </a:buClr>
              <a:buSzPts val="1800"/>
              <a:buFont typeface="Noto Sans Symbols"/>
              <a:buNone/>
            </a:pPr>
            <a:r>
              <a:t/>
            </a:r>
            <a:endParaRPr sz="1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Negotiate humanitarian corridors, days of tranquility, cross-line movements or inter-agency convoys to highly insecure areas.</a:t>
            </a:r>
            <a:endParaRPr/>
          </a:p>
          <a:p>
            <a:pPr indent="-228600" lvl="0" marL="342900" marR="0" rtl="0" algn="l">
              <a:spcBef>
                <a:spcPts val="0"/>
              </a:spcBef>
              <a:spcAft>
                <a:spcPts val="0"/>
              </a:spcAft>
              <a:buClr>
                <a:schemeClr val="dk1"/>
              </a:buClr>
              <a:buSzPts val="1800"/>
              <a:buFont typeface="Noto Sans Symbols"/>
              <a:buNone/>
            </a:pPr>
            <a:r>
              <a:t/>
            </a:r>
            <a:endParaRPr sz="1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Establish and maintain a deconfliction mechanism, as required.</a:t>
            </a:r>
            <a:endParaRPr/>
          </a:p>
          <a:p>
            <a:pPr indent="-228600" lvl="0" marL="342900" marR="0" rtl="0" algn="l">
              <a:spcBef>
                <a:spcPts val="0"/>
              </a:spcBef>
              <a:spcAft>
                <a:spcPts val="0"/>
              </a:spcAft>
              <a:buClr>
                <a:schemeClr val="dk1"/>
              </a:buClr>
              <a:buSzPts val="1800"/>
              <a:buFont typeface="Noto Sans Symbols"/>
              <a:buNone/>
            </a:pPr>
            <a:r>
              <a:t/>
            </a:r>
            <a:endParaRPr sz="1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Negotiate policy, legal, administrative and other systemic issues hampering humanitarian assistance (visa, customs, excessive administrative procedures or fees, etc.).</a:t>
            </a:r>
            <a:endParaRPr/>
          </a:p>
          <a:p>
            <a:pPr indent="-228600" lvl="0" marL="342900" marR="0" rtl="0" algn="l">
              <a:spcBef>
                <a:spcPts val="0"/>
              </a:spcBef>
              <a:spcAft>
                <a:spcPts val="0"/>
              </a:spcAft>
              <a:buClr>
                <a:schemeClr val="dk1"/>
              </a:buClr>
              <a:buSzPts val="1800"/>
              <a:buFont typeface="Noto Sans Symbols"/>
              <a:buNone/>
            </a:pPr>
            <a:r>
              <a:t/>
            </a:r>
            <a:endParaRPr sz="1800">
              <a:solidFill>
                <a:srgbClr val="0070C0"/>
              </a:solidFill>
              <a:latin typeface="Calibri"/>
              <a:ea typeface="Calibri"/>
              <a:cs typeface="Calibri"/>
              <a:sym typeface="Calibri"/>
            </a:endParaRPr>
          </a:p>
          <a:p>
            <a:pPr indent="-342900" lvl="0" marL="342900" marR="0" rtl="0" algn="l">
              <a:spcBef>
                <a:spcPts val="0"/>
              </a:spcBef>
              <a:spcAft>
                <a:spcPts val="0"/>
              </a:spcAft>
              <a:buClr>
                <a:srgbClr val="0070C0"/>
              </a:buClr>
              <a:buSzPts val="1800"/>
              <a:buFont typeface="Noto Sans Symbols"/>
              <a:buChar char="❑"/>
            </a:pPr>
            <a:r>
              <a:rPr lang="en-US" sz="1800">
                <a:solidFill>
                  <a:srgbClr val="0070C0"/>
                </a:solidFill>
                <a:latin typeface="Calibri"/>
                <a:ea typeface="Calibri"/>
                <a:cs typeface="Calibri"/>
                <a:sym typeface="Calibri"/>
              </a:rPr>
              <a:t>Negotiate and/ or defuse tensions around programme implementation, prioritization of needs/ vulnerable groups, acceptance of humanitarian actors and services, etc.</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8"/>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Humanitarian Negotiations</a:t>
            </a:r>
            <a:endParaRPr sz="4000">
              <a:solidFill>
                <a:srgbClr val="FFC000"/>
              </a:solidFill>
              <a:latin typeface="Arial Narrow"/>
              <a:ea typeface="Arial Narrow"/>
              <a:cs typeface="Arial Narrow"/>
              <a:sym typeface="Arial Narrow"/>
            </a:endParaRPr>
          </a:p>
        </p:txBody>
      </p:sp>
      <p:cxnSp>
        <p:nvCxnSpPr>
          <p:cNvPr id="152" name="Google Shape;152;p8"/>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sp>
        <p:nvSpPr>
          <p:cNvPr id="153" name="Google Shape;153;p8"/>
          <p:cNvSpPr txBox="1"/>
          <p:nvPr/>
        </p:nvSpPr>
        <p:spPr>
          <a:xfrm>
            <a:off x="487680" y="1143000"/>
            <a:ext cx="8208144" cy="5373960"/>
          </a:xfrm>
          <a:prstGeom prst="rect">
            <a:avLst/>
          </a:prstGeom>
          <a:noFill/>
          <a:ln>
            <a:noFill/>
          </a:ln>
        </p:spPr>
        <p:txBody>
          <a:bodyPr anchorCtr="0" anchor="t" bIns="45700" lIns="91425" spcFirstLastPara="1" rIns="91425" wrap="square" tIns="45700">
            <a:normAutofit/>
          </a:bodyPr>
          <a:lstStyle/>
          <a:p>
            <a:pPr indent="0" lvl="0" marL="0" marR="0" rtl="0" algn="l">
              <a:lnSpc>
                <a:spcPct val="80000"/>
              </a:lnSpc>
              <a:spcBef>
                <a:spcPts val="0"/>
              </a:spcBef>
              <a:spcAft>
                <a:spcPts val="0"/>
              </a:spcAft>
              <a:buClr>
                <a:srgbClr val="0070C0"/>
              </a:buClr>
              <a:buSzPts val="2100"/>
              <a:buFont typeface="Arial"/>
              <a:buNone/>
            </a:pPr>
            <a:r>
              <a:rPr lang="en-US" sz="2100">
                <a:solidFill>
                  <a:srgbClr val="0070C0"/>
                </a:solidFill>
                <a:latin typeface="Calibri"/>
                <a:ea typeface="Calibri"/>
                <a:cs typeface="Calibri"/>
                <a:sym typeface="Calibri"/>
              </a:rPr>
              <a:t>Some considerations: </a:t>
            </a:r>
            <a:endParaRPr/>
          </a:p>
          <a:p>
            <a:pPr indent="-95250" lvl="0" marL="228600" marR="0" rtl="0" algn="just">
              <a:lnSpc>
                <a:spcPct val="80000"/>
              </a:lnSpc>
              <a:spcBef>
                <a:spcPts val="1000"/>
              </a:spcBef>
              <a:spcAft>
                <a:spcPts val="0"/>
              </a:spcAft>
              <a:buClr>
                <a:schemeClr val="dk1"/>
              </a:buClr>
              <a:buSzPts val="2100"/>
              <a:buFont typeface="Arial"/>
              <a:buNone/>
            </a:pPr>
            <a:r>
              <a:t/>
            </a:r>
            <a:endParaRPr sz="2100">
              <a:solidFill>
                <a:srgbClr val="0070C0"/>
              </a:solidFill>
              <a:latin typeface="Calibri"/>
              <a:ea typeface="Calibri"/>
              <a:cs typeface="Calibri"/>
              <a:sym typeface="Calibri"/>
            </a:endParaRPr>
          </a:p>
          <a:p>
            <a:pPr indent="-228600" lvl="0" marL="228600" marR="0" rtl="0" algn="just">
              <a:lnSpc>
                <a:spcPct val="80000"/>
              </a:lnSpc>
              <a:spcBef>
                <a:spcPts val="1000"/>
              </a:spcBef>
              <a:spcAft>
                <a:spcPts val="0"/>
              </a:spcAft>
              <a:buClr>
                <a:srgbClr val="0070C0"/>
              </a:buClr>
              <a:buSzPts val="2100"/>
              <a:buFont typeface="Noto Sans Symbols"/>
              <a:buChar char="❑"/>
            </a:pPr>
            <a:r>
              <a:rPr lang="en-US" sz="2100">
                <a:solidFill>
                  <a:srgbClr val="0070C0"/>
                </a:solidFill>
                <a:latin typeface="Calibri"/>
                <a:ea typeface="Calibri"/>
                <a:cs typeface="Calibri"/>
                <a:sym typeface="Calibri"/>
              </a:rPr>
              <a:t>Humanitarian partners may choose to conduct negotiations in a private and confidential manner. In such situations, OCHA should stand ready to support when needed, and ensure that the outcomes of such negotiations </a:t>
            </a:r>
            <a:r>
              <a:rPr b="1" lang="en-US" sz="2100">
                <a:solidFill>
                  <a:srgbClr val="FFC000"/>
                </a:solidFill>
                <a:latin typeface="Calibri"/>
                <a:ea typeface="Calibri"/>
                <a:cs typeface="Calibri"/>
                <a:sym typeface="Calibri"/>
              </a:rPr>
              <a:t>do not compromise the overall operating environment</a:t>
            </a:r>
            <a:r>
              <a:rPr lang="en-US" sz="2100">
                <a:solidFill>
                  <a:srgbClr val="0070C0"/>
                </a:solidFill>
                <a:latin typeface="Calibri"/>
                <a:ea typeface="Calibri"/>
                <a:cs typeface="Calibri"/>
                <a:sym typeface="Calibri"/>
              </a:rPr>
              <a:t>.</a:t>
            </a:r>
            <a:endParaRPr/>
          </a:p>
          <a:p>
            <a:pPr indent="-95250" lvl="0" marL="228600" marR="0" rtl="0" algn="just">
              <a:lnSpc>
                <a:spcPct val="80000"/>
              </a:lnSpc>
              <a:spcBef>
                <a:spcPts val="1000"/>
              </a:spcBef>
              <a:spcAft>
                <a:spcPts val="0"/>
              </a:spcAft>
              <a:buClr>
                <a:schemeClr val="dk1"/>
              </a:buClr>
              <a:buSzPts val="2100"/>
              <a:buFont typeface="Noto Sans Symbols"/>
              <a:buNone/>
            </a:pPr>
            <a:r>
              <a:t/>
            </a:r>
            <a:endParaRPr sz="2100">
              <a:solidFill>
                <a:srgbClr val="0070C0"/>
              </a:solidFill>
              <a:latin typeface="Calibri"/>
              <a:ea typeface="Calibri"/>
              <a:cs typeface="Calibri"/>
              <a:sym typeface="Calibri"/>
            </a:endParaRPr>
          </a:p>
          <a:p>
            <a:pPr indent="-228600" lvl="0" marL="228600" marR="0" rtl="0" algn="just">
              <a:lnSpc>
                <a:spcPct val="80000"/>
              </a:lnSpc>
              <a:spcBef>
                <a:spcPts val="1000"/>
              </a:spcBef>
              <a:spcAft>
                <a:spcPts val="0"/>
              </a:spcAft>
              <a:buClr>
                <a:srgbClr val="0070C0"/>
              </a:buClr>
              <a:buSzPts val="2100"/>
              <a:buFont typeface="Noto Sans Symbols"/>
              <a:buChar char="❑"/>
            </a:pPr>
            <a:r>
              <a:rPr lang="en-US" sz="2100">
                <a:solidFill>
                  <a:srgbClr val="0070C0"/>
                </a:solidFill>
                <a:latin typeface="Calibri"/>
                <a:ea typeface="Calibri"/>
                <a:cs typeface="Calibri"/>
                <a:sym typeface="Calibri"/>
              </a:rPr>
              <a:t>When engaging with parties to the conflict, it is essential to identify </a:t>
            </a:r>
            <a:r>
              <a:rPr b="1" lang="en-US" sz="2100">
                <a:solidFill>
                  <a:srgbClr val="FFC000"/>
                </a:solidFill>
                <a:latin typeface="Calibri"/>
                <a:ea typeface="Calibri"/>
                <a:cs typeface="Calibri"/>
                <a:sym typeface="Calibri"/>
              </a:rPr>
              <a:t>which organization has the most comparative advantage to conduct the negotiations</a:t>
            </a:r>
            <a:r>
              <a:rPr lang="en-US" sz="2100">
                <a:solidFill>
                  <a:srgbClr val="0070C0"/>
                </a:solidFill>
                <a:latin typeface="Calibri"/>
                <a:ea typeface="Calibri"/>
                <a:cs typeface="Calibri"/>
                <a:sym typeface="Calibri"/>
              </a:rPr>
              <a:t>. It may vary over time and from one location to another. Factors such as history, context, knowledge, personality, mandate, function and culture need to be considered when identifying the leading organization and the negotiator/mediator. </a:t>
            </a:r>
            <a:endParaRPr/>
          </a:p>
          <a:p>
            <a:pPr indent="-95250" lvl="0" marL="228600" marR="0" rtl="0" algn="just">
              <a:lnSpc>
                <a:spcPct val="80000"/>
              </a:lnSpc>
              <a:spcBef>
                <a:spcPts val="1000"/>
              </a:spcBef>
              <a:spcAft>
                <a:spcPts val="0"/>
              </a:spcAft>
              <a:buClr>
                <a:schemeClr val="dk1"/>
              </a:buClr>
              <a:buSzPts val="2100"/>
              <a:buFont typeface="Noto Sans Symbols"/>
              <a:buNone/>
            </a:pPr>
            <a:r>
              <a:t/>
            </a:r>
            <a:endParaRPr sz="2100">
              <a:solidFill>
                <a:srgbClr val="0070C0"/>
              </a:solidFill>
              <a:latin typeface="Calibri"/>
              <a:ea typeface="Calibri"/>
              <a:cs typeface="Calibri"/>
              <a:sym typeface="Calibri"/>
            </a:endParaRPr>
          </a:p>
          <a:p>
            <a:pPr indent="-228600" lvl="0" marL="228600" marR="0" rtl="0" algn="just">
              <a:lnSpc>
                <a:spcPct val="80000"/>
              </a:lnSpc>
              <a:spcBef>
                <a:spcPts val="1000"/>
              </a:spcBef>
              <a:spcAft>
                <a:spcPts val="0"/>
              </a:spcAft>
              <a:buClr>
                <a:srgbClr val="0070C0"/>
              </a:buClr>
              <a:buSzPts val="2100"/>
              <a:buFont typeface="Noto Sans Symbols"/>
              <a:buChar char="❑"/>
            </a:pPr>
            <a:r>
              <a:rPr lang="en-US" sz="2100">
                <a:solidFill>
                  <a:srgbClr val="0070C0"/>
                </a:solidFill>
                <a:latin typeface="Calibri"/>
                <a:ea typeface="Calibri"/>
                <a:cs typeface="Calibri"/>
                <a:sym typeface="Calibri"/>
              </a:rPr>
              <a:t>The </a:t>
            </a:r>
            <a:r>
              <a:rPr b="1" lang="en-US" sz="2100">
                <a:solidFill>
                  <a:srgbClr val="FFC000"/>
                </a:solidFill>
                <a:latin typeface="Calibri"/>
                <a:ea typeface="Calibri"/>
                <a:cs typeface="Calibri"/>
                <a:sym typeface="Calibri"/>
              </a:rPr>
              <a:t>most senior person</a:t>
            </a:r>
            <a:r>
              <a:rPr lang="en-US" sz="2100">
                <a:solidFill>
                  <a:srgbClr val="FFC000"/>
                </a:solidFill>
                <a:latin typeface="Calibri"/>
                <a:ea typeface="Calibri"/>
                <a:cs typeface="Calibri"/>
                <a:sym typeface="Calibri"/>
              </a:rPr>
              <a:t> </a:t>
            </a:r>
            <a:r>
              <a:rPr lang="en-US" sz="2100">
                <a:solidFill>
                  <a:srgbClr val="0070C0"/>
                </a:solidFill>
                <a:latin typeface="Calibri"/>
                <a:ea typeface="Calibri"/>
                <a:cs typeface="Calibri"/>
                <a:sym typeface="Calibri"/>
              </a:rPr>
              <a:t>may not necessarily be the most appropriate negotiator.</a:t>
            </a:r>
            <a:endParaRPr/>
          </a:p>
          <a:p>
            <a:pPr indent="0" lvl="0" marL="0" marR="0" rtl="0" algn="just">
              <a:lnSpc>
                <a:spcPct val="80000"/>
              </a:lnSpc>
              <a:spcBef>
                <a:spcPts val="1000"/>
              </a:spcBef>
              <a:spcAft>
                <a:spcPts val="0"/>
              </a:spcAft>
              <a:buClr>
                <a:schemeClr val="dk1"/>
              </a:buClr>
              <a:buSzPts val="2100"/>
              <a:buFont typeface="Arial"/>
              <a:buNone/>
            </a:pPr>
            <a:r>
              <a:t/>
            </a:r>
            <a:endParaRPr sz="21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9"/>
          <p:cNvSpPr txBox="1"/>
          <p:nvPr/>
        </p:nvSpPr>
        <p:spPr>
          <a:xfrm>
            <a:off x="685800" y="152400"/>
            <a:ext cx="7772400" cy="70802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FFC000"/>
              </a:buClr>
              <a:buSzPts val="4000"/>
              <a:buFont typeface="Times"/>
              <a:buNone/>
            </a:pPr>
            <a:r>
              <a:rPr lang="en-US" sz="4000">
                <a:solidFill>
                  <a:srgbClr val="FFC000"/>
                </a:solidFill>
                <a:latin typeface="Arial Narrow"/>
                <a:ea typeface="Arial Narrow"/>
                <a:cs typeface="Arial Narrow"/>
                <a:sym typeface="Arial Narrow"/>
              </a:rPr>
              <a:t>Access: Useful resources</a:t>
            </a:r>
            <a:endParaRPr sz="4000">
              <a:solidFill>
                <a:srgbClr val="FFC000"/>
              </a:solidFill>
              <a:latin typeface="Arial Narrow"/>
              <a:ea typeface="Arial Narrow"/>
              <a:cs typeface="Arial Narrow"/>
              <a:sym typeface="Arial Narrow"/>
            </a:endParaRPr>
          </a:p>
        </p:txBody>
      </p:sp>
      <p:cxnSp>
        <p:nvCxnSpPr>
          <p:cNvPr id="160" name="Google Shape;160;p9"/>
          <p:cNvCxnSpPr/>
          <p:nvPr/>
        </p:nvCxnSpPr>
        <p:spPr>
          <a:xfrm>
            <a:off x="762000" y="838200"/>
            <a:ext cx="7696200" cy="0"/>
          </a:xfrm>
          <a:prstGeom prst="straightConnector1">
            <a:avLst/>
          </a:prstGeom>
          <a:noFill/>
          <a:ln cap="flat" cmpd="sng" w="25400">
            <a:solidFill>
              <a:schemeClr val="accent1"/>
            </a:solidFill>
            <a:prstDash val="solid"/>
            <a:round/>
            <a:headEnd len="med" w="med" type="none"/>
            <a:tailEnd len="med" w="med" type="none"/>
          </a:ln>
        </p:spPr>
      </p:cxnSp>
      <p:pic>
        <p:nvPicPr>
          <p:cNvPr id="161" name="Google Shape;161;p9"/>
          <p:cNvPicPr preferRelativeResize="0"/>
          <p:nvPr/>
        </p:nvPicPr>
        <p:blipFill rotWithShape="1">
          <a:blip r:embed="rId3">
            <a:alphaModFix/>
          </a:blip>
          <a:srcRect b="5556" l="32500" r="34167" t="11480"/>
          <a:stretch/>
        </p:blipFill>
        <p:spPr>
          <a:xfrm>
            <a:off x="610449" y="1091954"/>
            <a:ext cx="2187782" cy="306289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62" name="Google Shape;162;p9"/>
          <p:cNvPicPr preferRelativeResize="0"/>
          <p:nvPr/>
        </p:nvPicPr>
        <p:blipFill rotWithShape="1">
          <a:blip r:embed="rId4">
            <a:alphaModFix/>
          </a:blip>
          <a:srcRect b="13967" l="34129" r="35871" t="13440"/>
          <a:stretch/>
        </p:blipFill>
        <p:spPr>
          <a:xfrm>
            <a:off x="3141349" y="1091954"/>
            <a:ext cx="2235820" cy="304319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63" name="Google Shape;163;p9"/>
          <p:cNvPicPr preferRelativeResize="0"/>
          <p:nvPr/>
        </p:nvPicPr>
        <p:blipFill rotWithShape="1">
          <a:blip r:embed="rId5">
            <a:alphaModFix/>
          </a:blip>
          <a:srcRect b="12962" l="34167" r="35833" t="12963"/>
          <a:stretch/>
        </p:blipFill>
        <p:spPr>
          <a:xfrm>
            <a:off x="6033132" y="1091954"/>
            <a:ext cx="2212732" cy="307323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
        <p:nvSpPr>
          <p:cNvPr id="164" name="Google Shape;164;p9"/>
          <p:cNvSpPr txBox="1"/>
          <p:nvPr/>
        </p:nvSpPr>
        <p:spPr>
          <a:xfrm>
            <a:off x="2286000" y="5542746"/>
            <a:ext cx="4572000" cy="95410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2800">
                <a:solidFill>
                  <a:srgbClr val="0070C0"/>
                </a:solidFill>
                <a:latin typeface="Calibri"/>
                <a:ea typeface="Calibri"/>
                <a:cs typeface="Calibri"/>
                <a:sym typeface="Calibri"/>
              </a:rPr>
              <a:t>And… the Policy Advice and Planning Section (PAPS)! </a:t>
            </a:r>
            <a:endParaRPr/>
          </a:p>
        </p:txBody>
      </p:sp>
      <p:pic>
        <p:nvPicPr>
          <p:cNvPr id="165" name="Google Shape;165;p9"/>
          <p:cNvPicPr preferRelativeResize="0"/>
          <p:nvPr/>
        </p:nvPicPr>
        <p:blipFill rotWithShape="1">
          <a:blip r:embed="rId3">
            <a:alphaModFix/>
          </a:blip>
          <a:srcRect b="5556" l="32500" r="34167" t="11480"/>
          <a:stretch/>
        </p:blipFill>
        <p:spPr>
          <a:xfrm>
            <a:off x="610449" y="1293443"/>
            <a:ext cx="2187782" cy="3062896"/>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66" name="Google Shape;166;p9"/>
          <p:cNvPicPr preferRelativeResize="0"/>
          <p:nvPr/>
        </p:nvPicPr>
        <p:blipFill rotWithShape="1">
          <a:blip r:embed="rId4">
            <a:alphaModFix/>
          </a:blip>
          <a:srcRect b="13967" l="34129" r="35871" t="13440"/>
          <a:stretch/>
        </p:blipFill>
        <p:spPr>
          <a:xfrm>
            <a:off x="3141350" y="1091951"/>
            <a:ext cx="2383800" cy="3244800"/>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pic>
        <p:nvPicPr>
          <p:cNvPr id="167" name="Google Shape;167;p9"/>
          <p:cNvPicPr preferRelativeResize="0"/>
          <p:nvPr/>
        </p:nvPicPr>
        <p:blipFill rotWithShape="1">
          <a:blip r:embed="rId5">
            <a:alphaModFix/>
          </a:blip>
          <a:srcRect b="12962" l="34167" r="35833" t="12963"/>
          <a:stretch/>
        </p:blipFill>
        <p:spPr>
          <a:xfrm>
            <a:off x="6033132" y="1293443"/>
            <a:ext cx="2212732" cy="3073238"/>
          </a:xfrm>
          <a:prstGeom prst="roundRect">
            <a:avLst>
              <a:gd fmla="val 8594" name="adj"/>
            </a:avLst>
          </a:prstGeom>
          <a:solidFill>
            <a:srgbClr val="ECECEC"/>
          </a:solidFill>
          <a:ln>
            <a:noFill/>
          </a:ln>
          <a:effectLst>
            <a:reflection blurRad="0" dir="5400000" dist="5000" endA="0" endPos="28000" fadeDir="5400000" kx="0" rotWithShape="0" algn="bl" stA="38000" stPos="0" sy="-100000" ky="0"/>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2019-08-16T15:16:43Z</dcterms:created>
  <dc:creator>Ben NEGUS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0x010100FBAD26CDE22D3C4CA2A684488A5CB221</vt:lpwstr>
  </property>
</Properties>
</file>